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9"/>
  </p:notesMasterIdLst>
  <p:sldIdLst>
    <p:sldId id="302" r:id="rId2"/>
    <p:sldId id="257" r:id="rId3"/>
    <p:sldId id="258" r:id="rId4"/>
    <p:sldId id="283" r:id="rId5"/>
    <p:sldId id="284" r:id="rId6"/>
    <p:sldId id="281" r:id="rId7"/>
    <p:sldId id="293" r:id="rId8"/>
    <p:sldId id="261" r:id="rId9"/>
    <p:sldId id="262" r:id="rId10"/>
    <p:sldId id="298" r:id="rId11"/>
    <p:sldId id="285" r:id="rId12"/>
    <p:sldId id="286" r:id="rId13"/>
    <p:sldId id="263" r:id="rId14"/>
    <p:sldId id="297" r:id="rId15"/>
    <p:sldId id="266" r:id="rId16"/>
    <p:sldId id="295" r:id="rId17"/>
    <p:sldId id="290" r:id="rId18"/>
    <p:sldId id="268" r:id="rId19"/>
    <p:sldId id="280" r:id="rId20"/>
    <p:sldId id="301" r:id="rId21"/>
    <p:sldId id="287" r:id="rId22"/>
    <p:sldId id="288" r:id="rId23"/>
    <p:sldId id="272" r:id="rId24"/>
    <p:sldId id="303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16"/>
    <p:restoredTop sz="99824" autoAdjust="0"/>
  </p:normalViewPr>
  <p:slideViewPr>
    <p:cSldViewPr snapToGrid="0" snapToObjects="1">
      <p:cViewPr>
        <p:scale>
          <a:sx n="105" d="100"/>
          <a:sy n="105" d="100"/>
        </p:scale>
        <p:origin x="304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C61F5-0268-CD4F-8FF8-78ABAD91009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E0BB8-0AF3-9640-8C0F-EAECC4C46CC9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2641D6E0-AA6F-664E-A648-12F95D3232A8}" type="parTrans" cxnId="{9228DF68-4EC9-9C4F-80E7-FC7F2A995623}">
      <dgm:prSet/>
      <dgm:spPr/>
      <dgm:t>
        <a:bodyPr/>
        <a:lstStyle/>
        <a:p>
          <a:endParaRPr lang="en-US"/>
        </a:p>
      </dgm:t>
    </dgm:pt>
    <dgm:pt modelId="{2B5B5483-2D6C-7A4B-9050-818676E8524D}" type="sibTrans" cxnId="{9228DF68-4EC9-9C4F-80E7-FC7F2A995623}">
      <dgm:prSet/>
      <dgm:spPr/>
      <dgm:t>
        <a:bodyPr/>
        <a:lstStyle/>
        <a:p>
          <a:endParaRPr lang="en-US"/>
        </a:p>
      </dgm:t>
    </dgm:pt>
    <dgm:pt modelId="{3731C746-68FF-BB46-BF3B-0C896A909680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421166FA-9E73-2243-B806-1C9A5997A04A}" type="parTrans" cxnId="{292E67B6-75FA-0D47-A4F5-F6E027599F98}">
      <dgm:prSet/>
      <dgm:spPr/>
      <dgm:t>
        <a:bodyPr/>
        <a:lstStyle/>
        <a:p>
          <a:endParaRPr lang="en-US"/>
        </a:p>
      </dgm:t>
    </dgm:pt>
    <dgm:pt modelId="{B979F9C0-FC58-A445-8F83-2BE38E91BC00}" type="sibTrans" cxnId="{292E67B6-75FA-0D47-A4F5-F6E027599F98}">
      <dgm:prSet/>
      <dgm:spPr/>
      <dgm:t>
        <a:bodyPr/>
        <a:lstStyle/>
        <a:p>
          <a:endParaRPr lang="en-US"/>
        </a:p>
      </dgm:t>
    </dgm:pt>
    <dgm:pt modelId="{F2ECEDCB-1022-1146-B077-FAD40CE83E5F}" type="pres">
      <dgm:prSet presAssocID="{1E0C61F5-0268-CD4F-8FF8-78ABAD9100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FE3B3-640B-1743-A4D3-B3E3771D1D88}" type="pres">
      <dgm:prSet presAssocID="{208E0BB8-0AF3-9640-8C0F-EAECC4C46CC9}" presName="node" presStyleLbl="node1" presStyleIdx="0" presStyleCnt="2" custRadScaleRad="100107" custRadScaleInc="-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A6045-E62D-BC41-96DB-19223E5DFEB7}" type="pres">
      <dgm:prSet presAssocID="{2B5B5483-2D6C-7A4B-9050-818676E852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640ED9A-07DB-124D-9AB6-484885D55AE1}" type="pres">
      <dgm:prSet presAssocID="{2B5B5483-2D6C-7A4B-9050-818676E8524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B630C11-DCCB-7649-B77C-4E9783138895}" type="pres">
      <dgm:prSet presAssocID="{3731C746-68FF-BB46-BF3B-0C896A90968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E4C3-12F6-B648-A5B6-BE01E5F43224}" type="pres">
      <dgm:prSet presAssocID="{B979F9C0-FC58-A445-8F83-2BE38E91BC0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A84B24-8D90-FA4A-BB0B-C462985FE165}" type="pres">
      <dgm:prSet presAssocID="{B979F9C0-FC58-A445-8F83-2BE38E91BC00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230DD92-1F85-B341-9DEF-B077ACBBD97E}" type="presOf" srcId="{2B5B5483-2D6C-7A4B-9050-818676E8524D}" destId="{4640ED9A-07DB-124D-9AB6-484885D55AE1}" srcOrd="1" destOrd="0" presId="urn:microsoft.com/office/officeart/2005/8/layout/cycle2"/>
    <dgm:cxn modelId="{E7F58CC6-38F4-484F-AFAF-36E1312EC297}" type="presOf" srcId="{3731C746-68FF-BB46-BF3B-0C896A909680}" destId="{FB630C11-DCCB-7649-B77C-4E9783138895}" srcOrd="0" destOrd="0" presId="urn:microsoft.com/office/officeart/2005/8/layout/cycle2"/>
    <dgm:cxn modelId="{C8A0D594-D46D-5042-A696-0CD392CD7757}" type="presOf" srcId="{1E0C61F5-0268-CD4F-8FF8-78ABAD910094}" destId="{F2ECEDCB-1022-1146-B077-FAD40CE83E5F}" srcOrd="0" destOrd="0" presId="urn:microsoft.com/office/officeart/2005/8/layout/cycle2"/>
    <dgm:cxn modelId="{A42AE272-1DBA-B44E-B31F-7131FDDD0C4F}" type="presOf" srcId="{B979F9C0-FC58-A445-8F83-2BE38E91BC00}" destId="{40A84B24-8D90-FA4A-BB0B-C462985FE165}" srcOrd="1" destOrd="0" presId="urn:microsoft.com/office/officeart/2005/8/layout/cycle2"/>
    <dgm:cxn modelId="{9228DF68-4EC9-9C4F-80E7-FC7F2A995623}" srcId="{1E0C61F5-0268-CD4F-8FF8-78ABAD910094}" destId="{208E0BB8-0AF3-9640-8C0F-EAECC4C46CC9}" srcOrd="0" destOrd="0" parTransId="{2641D6E0-AA6F-664E-A648-12F95D3232A8}" sibTransId="{2B5B5483-2D6C-7A4B-9050-818676E8524D}"/>
    <dgm:cxn modelId="{50654F52-4569-964B-B310-2E2963721721}" type="presOf" srcId="{2B5B5483-2D6C-7A4B-9050-818676E8524D}" destId="{7ECA6045-E62D-BC41-96DB-19223E5DFEB7}" srcOrd="0" destOrd="0" presId="urn:microsoft.com/office/officeart/2005/8/layout/cycle2"/>
    <dgm:cxn modelId="{292E67B6-75FA-0D47-A4F5-F6E027599F98}" srcId="{1E0C61F5-0268-CD4F-8FF8-78ABAD910094}" destId="{3731C746-68FF-BB46-BF3B-0C896A909680}" srcOrd="1" destOrd="0" parTransId="{421166FA-9E73-2243-B806-1C9A5997A04A}" sibTransId="{B979F9C0-FC58-A445-8F83-2BE38E91BC00}"/>
    <dgm:cxn modelId="{1BCB84C9-F04B-8042-8FBD-EE35DDEC48C9}" type="presOf" srcId="{208E0BB8-0AF3-9640-8C0F-EAECC4C46CC9}" destId="{6C7FE3B3-640B-1743-A4D3-B3E3771D1D88}" srcOrd="0" destOrd="0" presId="urn:microsoft.com/office/officeart/2005/8/layout/cycle2"/>
    <dgm:cxn modelId="{A2E501A9-7555-904F-A0DD-38576DF04AEE}" type="presOf" srcId="{B979F9C0-FC58-A445-8F83-2BE38E91BC00}" destId="{E4BCE4C3-12F6-B648-A5B6-BE01E5F43224}" srcOrd="0" destOrd="0" presId="urn:microsoft.com/office/officeart/2005/8/layout/cycle2"/>
    <dgm:cxn modelId="{08197127-B306-F641-8C62-6D0676CDE598}" type="presParOf" srcId="{F2ECEDCB-1022-1146-B077-FAD40CE83E5F}" destId="{6C7FE3B3-640B-1743-A4D3-B3E3771D1D88}" srcOrd="0" destOrd="0" presId="urn:microsoft.com/office/officeart/2005/8/layout/cycle2"/>
    <dgm:cxn modelId="{7DC9DCFF-8B1D-3941-8E13-0FE3ECBDDC14}" type="presParOf" srcId="{F2ECEDCB-1022-1146-B077-FAD40CE83E5F}" destId="{7ECA6045-E62D-BC41-96DB-19223E5DFEB7}" srcOrd="1" destOrd="0" presId="urn:microsoft.com/office/officeart/2005/8/layout/cycle2"/>
    <dgm:cxn modelId="{456CDBCC-05C0-CC45-97EE-0DAC357F1FBA}" type="presParOf" srcId="{7ECA6045-E62D-BC41-96DB-19223E5DFEB7}" destId="{4640ED9A-07DB-124D-9AB6-484885D55AE1}" srcOrd="0" destOrd="0" presId="urn:microsoft.com/office/officeart/2005/8/layout/cycle2"/>
    <dgm:cxn modelId="{B8D37014-A90C-1B41-91EA-C48F9ACFDF90}" type="presParOf" srcId="{F2ECEDCB-1022-1146-B077-FAD40CE83E5F}" destId="{FB630C11-DCCB-7649-B77C-4E9783138895}" srcOrd="2" destOrd="0" presId="urn:microsoft.com/office/officeart/2005/8/layout/cycle2"/>
    <dgm:cxn modelId="{F9EB52A0-F5B0-4F4E-BD88-A47B6DB0F4B0}" type="presParOf" srcId="{F2ECEDCB-1022-1146-B077-FAD40CE83E5F}" destId="{E4BCE4C3-12F6-B648-A5B6-BE01E5F43224}" srcOrd="3" destOrd="0" presId="urn:microsoft.com/office/officeart/2005/8/layout/cycle2"/>
    <dgm:cxn modelId="{2F1BCAFE-7DD5-3A4E-B7D7-B127D1F2CED5}" type="presParOf" srcId="{E4BCE4C3-12F6-B648-A5B6-BE01E5F43224}" destId="{40A84B24-8D90-FA4A-BB0B-C462985FE1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C61F5-0268-CD4F-8FF8-78ABAD91009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8E0BB8-0AF3-9640-8C0F-EAECC4C46CC9}">
      <dgm:prSet phldrT="[Text]"/>
      <dgm:spPr/>
      <dgm:t>
        <a:bodyPr/>
        <a:lstStyle/>
        <a:p>
          <a:r>
            <a:rPr lang="en-US" dirty="0" smtClean="0"/>
            <a:t>Risk</a:t>
          </a:r>
          <a:endParaRPr lang="en-US" dirty="0"/>
        </a:p>
      </dgm:t>
    </dgm:pt>
    <dgm:pt modelId="{2641D6E0-AA6F-664E-A648-12F95D3232A8}" type="parTrans" cxnId="{9228DF68-4EC9-9C4F-80E7-FC7F2A995623}">
      <dgm:prSet/>
      <dgm:spPr/>
      <dgm:t>
        <a:bodyPr/>
        <a:lstStyle/>
        <a:p>
          <a:endParaRPr lang="en-US"/>
        </a:p>
      </dgm:t>
    </dgm:pt>
    <dgm:pt modelId="{2B5B5483-2D6C-7A4B-9050-818676E8524D}" type="sibTrans" cxnId="{9228DF68-4EC9-9C4F-80E7-FC7F2A99562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731C746-68FF-BB46-BF3B-0C896A909680}">
      <dgm:prSet phldrT="[Text]"/>
      <dgm:spPr/>
      <dgm:t>
        <a:bodyPr/>
        <a:lstStyle/>
        <a:p>
          <a:r>
            <a:rPr lang="en-US" dirty="0" smtClean="0"/>
            <a:t>Anxiety</a:t>
          </a:r>
          <a:endParaRPr lang="en-US" dirty="0"/>
        </a:p>
      </dgm:t>
    </dgm:pt>
    <dgm:pt modelId="{421166FA-9E73-2243-B806-1C9A5997A04A}" type="parTrans" cxnId="{292E67B6-75FA-0D47-A4F5-F6E027599F98}">
      <dgm:prSet/>
      <dgm:spPr/>
      <dgm:t>
        <a:bodyPr/>
        <a:lstStyle/>
        <a:p>
          <a:endParaRPr lang="en-US"/>
        </a:p>
      </dgm:t>
    </dgm:pt>
    <dgm:pt modelId="{B979F9C0-FC58-A445-8F83-2BE38E91BC00}" type="sibTrans" cxnId="{292E67B6-75FA-0D47-A4F5-F6E027599F98}">
      <dgm:prSet/>
      <dgm:spPr/>
      <dgm:t>
        <a:bodyPr/>
        <a:lstStyle/>
        <a:p>
          <a:endParaRPr lang="en-US"/>
        </a:p>
      </dgm:t>
    </dgm:pt>
    <dgm:pt modelId="{F2ECEDCB-1022-1146-B077-FAD40CE83E5F}" type="pres">
      <dgm:prSet presAssocID="{1E0C61F5-0268-CD4F-8FF8-78ABAD9100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7FE3B3-640B-1743-A4D3-B3E3771D1D88}" type="pres">
      <dgm:prSet presAssocID="{208E0BB8-0AF3-9640-8C0F-EAECC4C46C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A6045-E62D-BC41-96DB-19223E5DFEB7}" type="pres">
      <dgm:prSet presAssocID="{2B5B5483-2D6C-7A4B-9050-818676E852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640ED9A-07DB-124D-9AB6-484885D55AE1}" type="pres">
      <dgm:prSet presAssocID="{2B5B5483-2D6C-7A4B-9050-818676E8524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B630C11-DCCB-7649-B77C-4E9783138895}" type="pres">
      <dgm:prSet presAssocID="{3731C746-68FF-BB46-BF3B-0C896A90968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E4C3-12F6-B648-A5B6-BE01E5F43224}" type="pres">
      <dgm:prSet presAssocID="{B979F9C0-FC58-A445-8F83-2BE38E91BC00}" presName="sibTrans" presStyleLbl="sibTrans2D1" presStyleIdx="1" presStyleCnt="2" custScaleX="114580" custLinFactNeighborX="-2087" custLinFactNeighborY="11778"/>
      <dgm:spPr/>
      <dgm:t>
        <a:bodyPr/>
        <a:lstStyle/>
        <a:p>
          <a:endParaRPr lang="en-US"/>
        </a:p>
      </dgm:t>
    </dgm:pt>
    <dgm:pt modelId="{40A84B24-8D90-FA4A-BB0B-C462985FE165}" type="pres">
      <dgm:prSet presAssocID="{B979F9C0-FC58-A445-8F83-2BE38E91BC00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2AF4545D-5A32-FC4A-AAB1-C6EFF9B38AC6}" type="presOf" srcId="{B979F9C0-FC58-A445-8F83-2BE38E91BC00}" destId="{E4BCE4C3-12F6-B648-A5B6-BE01E5F43224}" srcOrd="0" destOrd="0" presId="urn:microsoft.com/office/officeart/2005/8/layout/cycle2"/>
    <dgm:cxn modelId="{8126D6BC-B056-6545-83D6-3764DFCB8224}" type="presOf" srcId="{208E0BB8-0AF3-9640-8C0F-EAECC4C46CC9}" destId="{6C7FE3B3-640B-1743-A4D3-B3E3771D1D88}" srcOrd="0" destOrd="0" presId="urn:microsoft.com/office/officeart/2005/8/layout/cycle2"/>
    <dgm:cxn modelId="{9228DF68-4EC9-9C4F-80E7-FC7F2A995623}" srcId="{1E0C61F5-0268-CD4F-8FF8-78ABAD910094}" destId="{208E0BB8-0AF3-9640-8C0F-EAECC4C46CC9}" srcOrd="0" destOrd="0" parTransId="{2641D6E0-AA6F-664E-A648-12F95D3232A8}" sibTransId="{2B5B5483-2D6C-7A4B-9050-818676E8524D}"/>
    <dgm:cxn modelId="{292E67B6-75FA-0D47-A4F5-F6E027599F98}" srcId="{1E0C61F5-0268-CD4F-8FF8-78ABAD910094}" destId="{3731C746-68FF-BB46-BF3B-0C896A909680}" srcOrd="1" destOrd="0" parTransId="{421166FA-9E73-2243-B806-1C9A5997A04A}" sibTransId="{B979F9C0-FC58-A445-8F83-2BE38E91BC00}"/>
    <dgm:cxn modelId="{2A74D0F7-E18B-BE40-A53E-C8891B1DCDBF}" type="presOf" srcId="{1E0C61F5-0268-CD4F-8FF8-78ABAD910094}" destId="{F2ECEDCB-1022-1146-B077-FAD40CE83E5F}" srcOrd="0" destOrd="0" presId="urn:microsoft.com/office/officeart/2005/8/layout/cycle2"/>
    <dgm:cxn modelId="{0BC6D69E-3584-4442-B80F-38D97B9A5382}" type="presOf" srcId="{2B5B5483-2D6C-7A4B-9050-818676E8524D}" destId="{4640ED9A-07DB-124D-9AB6-484885D55AE1}" srcOrd="1" destOrd="0" presId="urn:microsoft.com/office/officeart/2005/8/layout/cycle2"/>
    <dgm:cxn modelId="{7EC3A14E-58AD-FF4F-9AA9-0BDAB8F7B5EF}" type="presOf" srcId="{2B5B5483-2D6C-7A4B-9050-818676E8524D}" destId="{7ECA6045-E62D-BC41-96DB-19223E5DFEB7}" srcOrd="0" destOrd="0" presId="urn:microsoft.com/office/officeart/2005/8/layout/cycle2"/>
    <dgm:cxn modelId="{58541409-DDE9-6E46-93D3-2496CEDF9A2F}" type="presOf" srcId="{B979F9C0-FC58-A445-8F83-2BE38E91BC00}" destId="{40A84B24-8D90-FA4A-BB0B-C462985FE165}" srcOrd="1" destOrd="0" presId="urn:microsoft.com/office/officeart/2005/8/layout/cycle2"/>
    <dgm:cxn modelId="{AED9FDF7-CC13-0A44-B929-4B4E5F97A9AE}" type="presOf" srcId="{3731C746-68FF-BB46-BF3B-0C896A909680}" destId="{FB630C11-DCCB-7649-B77C-4E9783138895}" srcOrd="0" destOrd="0" presId="urn:microsoft.com/office/officeart/2005/8/layout/cycle2"/>
    <dgm:cxn modelId="{5370B2C0-746B-E84F-BBFB-FA7A9D0DB57C}" type="presParOf" srcId="{F2ECEDCB-1022-1146-B077-FAD40CE83E5F}" destId="{6C7FE3B3-640B-1743-A4D3-B3E3771D1D88}" srcOrd="0" destOrd="0" presId="urn:microsoft.com/office/officeart/2005/8/layout/cycle2"/>
    <dgm:cxn modelId="{5C8C8680-3CB4-D74E-A99F-A55B9D1F0FBD}" type="presParOf" srcId="{F2ECEDCB-1022-1146-B077-FAD40CE83E5F}" destId="{7ECA6045-E62D-BC41-96DB-19223E5DFEB7}" srcOrd="1" destOrd="0" presId="urn:microsoft.com/office/officeart/2005/8/layout/cycle2"/>
    <dgm:cxn modelId="{9FF86C7D-A4CC-134B-A092-DDC0A1FE845D}" type="presParOf" srcId="{7ECA6045-E62D-BC41-96DB-19223E5DFEB7}" destId="{4640ED9A-07DB-124D-9AB6-484885D55AE1}" srcOrd="0" destOrd="0" presId="urn:microsoft.com/office/officeart/2005/8/layout/cycle2"/>
    <dgm:cxn modelId="{600D2315-8BA7-234F-8779-39588FCE7E8B}" type="presParOf" srcId="{F2ECEDCB-1022-1146-B077-FAD40CE83E5F}" destId="{FB630C11-DCCB-7649-B77C-4E9783138895}" srcOrd="2" destOrd="0" presId="urn:microsoft.com/office/officeart/2005/8/layout/cycle2"/>
    <dgm:cxn modelId="{A685656E-D670-7E4C-A893-B72F9C6B8BCA}" type="presParOf" srcId="{F2ECEDCB-1022-1146-B077-FAD40CE83E5F}" destId="{E4BCE4C3-12F6-B648-A5B6-BE01E5F43224}" srcOrd="3" destOrd="0" presId="urn:microsoft.com/office/officeart/2005/8/layout/cycle2"/>
    <dgm:cxn modelId="{7A2FE94E-F2EF-F44F-9B77-5BBE403B6B97}" type="presParOf" srcId="{E4BCE4C3-12F6-B648-A5B6-BE01E5F43224}" destId="{40A84B24-8D90-FA4A-BB0B-C462985FE1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019CF-5CDB-7A4D-A62E-151A2F60F5C5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FE2487-7B7C-D042-A713-C51E2882A8AE}">
      <dgm:prSet phldrT="[Text]" custT="1"/>
      <dgm:spPr/>
      <dgm:t>
        <a:bodyPr/>
        <a:lstStyle/>
        <a:p>
          <a:r>
            <a:rPr lang="en-US" sz="1800" dirty="0" smtClean="0"/>
            <a:t>Financial austerity </a:t>
          </a:r>
        </a:p>
      </dgm:t>
    </dgm:pt>
    <dgm:pt modelId="{B791C9CB-FCFD-FC45-91CC-093B7AE7B73D}" type="parTrans" cxnId="{75B232C0-9E8A-C54D-A3DE-E67DF865315E}">
      <dgm:prSet/>
      <dgm:spPr/>
      <dgm:t>
        <a:bodyPr/>
        <a:lstStyle/>
        <a:p>
          <a:endParaRPr lang="en-US"/>
        </a:p>
      </dgm:t>
    </dgm:pt>
    <dgm:pt modelId="{4E68C63C-161C-464A-91E2-447C0CDA4C5A}" type="sibTrans" cxnId="{75B232C0-9E8A-C54D-A3DE-E67DF865315E}">
      <dgm:prSet/>
      <dgm:spPr/>
      <dgm:t>
        <a:bodyPr/>
        <a:lstStyle/>
        <a:p>
          <a:endParaRPr lang="en-US"/>
        </a:p>
      </dgm:t>
    </dgm:pt>
    <dgm:pt modelId="{86C2EA1A-C4D8-224D-B69A-2BDBBA86AA04}">
      <dgm:prSet phldrT="[Text]" custT="1"/>
      <dgm:spPr/>
      <dgm:t>
        <a:bodyPr/>
        <a:lstStyle/>
        <a:p>
          <a:r>
            <a:rPr lang="en-US" sz="1800" dirty="0" smtClean="0"/>
            <a:t>Financial accountability</a:t>
          </a:r>
          <a:endParaRPr lang="en-US" sz="1800" dirty="0"/>
        </a:p>
      </dgm:t>
    </dgm:pt>
    <dgm:pt modelId="{2C6D2401-20D9-E647-8FEA-BD80BEBA3D4F}" type="parTrans" cxnId="{64DF67EB-B437-8F41-BA98-8D510C18A9C7}">
      <dgm:prSet/>
      <dgm:spPr/>
      <dgm:t>
        <a:bodyPr/>
        <a:lstStyle/>
        <a:p>
          <a:endParaRPr lang="en-US"/>
        </a:p>
      </dgm:t>
    </dgm:pt>
    <dgm:pt modelId="{4513DA59-6909-3E46-AAC1-8C9671687B3A}" type="sibTrans" cxnId="{64DF67EB-B437-8F41-BA98-8D510C18A9C7}">
      <dgm:prSet/>
      <dgm:spPr/>
      <dgm:t>
        <a:bodyPr/>
        <a:lstStyle/>
        <a:p>
          <a:endParaRPr lang="en-US"/>
        </a:p>
      </dgm:t>
    </dgm:pt>
    <dgm:pt modelId="{9869F3CF-79C5-F047-A7D6-A45CC638F0FB}">
      <dgm:prSet phldrT="[Text]" custT="1"/>
      <dgm:spPr/>
      <dgm:t>
        <a:bodyPr/>
        <a:lstStyle/>
        <a:p>
          <a:r>
            <a:rPr lang="en-US" sz="1800" smtClean="0"/>
            <a:t>Austere practice </a:t>
          </a:r>
          <a:endParaRPr lang="en-US" sz="1800" dirty="0"/>
        </a:p>
      </dgm:t>
    </dgm:pt>
    <dgm:pt modelId="{C15F6413-4805-6C47-BA39-2D63630210DD}" type="parTrans" cxnId="{5CDBCDAF-B407-A34A-80AA-682C3B8B517E}">
      <dgm:prSet/>
      <dgm:spPr/>
      <dgm:t>
        <a:bodyPr/>
        <a:lstStyle/>
        <a:p>
          <a:endParaRPr lang="en-US"/>
        </a:p>
      </dgm:t>
    </dgm:pt>
    <dgm:pt modelId="{85604263-504D-A34A-AE2A-17EC845E0DD4}" type="sibTrans" cxnId="{5CDBCDAF-B407-A34A-80AA-682C3B8B517E}">
      <dgm:prSet/>
      <dgm:spPr/>
      <dgm:t>
        <a:bodyPr/>
        <a:lstStyle/>
        <a:p>
          <a:endParaRPr lang="en-US"/>
        </a:p>
      </dgm:t>
    </dgm:pt>
    <dgm:pt modelId="{E3BB9BE0-EE6D-A042-BB2A-1078833D5BCD}">
      <dgm:prSet phldrT="[Text]" custT="1"/>
      <dgm:spPr/>
      <dgm:t>
        <a:bodyPr/>
        <a:lstStyle/>
        <a:p>
          <a:r>
            <a:rPr lang="en-US" sz="1800" dirty="0" smtClean="0"/>
            <a:t>Anxiety and inefficiency </a:t>
          </a:r>
          <a:endParaRPr lang="en-US" sz="1800" dirty="0"/>
        </a:p>
      </dgm:t>
    </dgm:pt>
    <dgm:pt modelId="{89EEA123-EBF0-EF46-8FB3-D04A162C127C}" type="parTrans" cxnId="{DE4222C7-7600-0F4D-A990-9EF542444A08}">
      <dgm:prSet/>
      <dgm:spPr/>
      <dgm:t>
        <a:bodyPr/>
        <a:lstStyle/>
        <a:p>
          <a:endParaRPr lang="en-US"/>
        </a:p>
      </dgm:t>
    </dgm:pt>
    <dgm:pt modelId="{05DB58AF-6041-8C47-8CA3-6FFBC9D77F41}" type="sibTrans" cxnId="{DE4222C7-7600-0F4D-A990-9EF542444A08}">
      <dgm:prSet/>
      <dgm:spPr/>
      <dgm:t>
        <a:bodyPr/>
        <a:lstStyle/>
        <a:p>
          <a:endParaRPr lang="en-US"/>
        </a:p>
      </dgm:t>
    </dgm:pt>
    <dgm:pt modelId="{0B8189A7-C434-CE4A-A641-08FE183F7B29}">
      <dgm:prSet phldrT="[Text]" custT="1"/>
      <dgm:spPr/>
      <dgm:t>
        <a:bodyPr/>
        <a:lstStyle/>
        <a:p>
          <a:r>
            <a:rPr lang="en-US" sz="1800" dirty="0" smtClean="0"/>
            <a:t>Professional reductionism</a:t>
          </a:r>
          <a:endParaRPr lang="en-US" sz="1800" dirty="0"/>
        </a:p>
      </dgm:t>
    </dgm:pt>
    <dgm:pt modelId="{96B11232-F13D-C541-BEF8-5F08B9EB5CDF}" type="sibTrans" cxnId="{A9378C09-E368-7B4F-BA40-B673041DEA94}">
      <dgm:prSet/>
      <dgm:spPr/>
      <dgm:t>
        <a:bodyPr/>
        <a:lstStyle/>
        <a:p>
          <a:endParaRPr lang="en-US"/>
        </a:p>
      </dgm:t>
    </dgm:pt>
    <dgm:pt modelId="{2A51B7DC-C568-5346-AAC0-62F2C334FA67}" type="parTrans" cxnId="{A9378C09-E368-7B4F-BA40-B673041DEA94}">
      <dgm:prSet/>
      <dgm:spPr/>
      <dgm:t>
        <a:bodyPr/>
        <a:lstStyle/>
        <a:p>
          <a:endParaRPr lang="en-US"/>
        </a:p>
      </dgm:t>
    </dgm:pt>
    <dgm:pt modelId="{729CA008-CAD0-6244-AF04-B5C6B055EC39}" type="pres">
      <dgm:prSet presAssocID="{BAE019CF-5CDB-7A4D-A62E-151A2F60F5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A7F7AB-6812-A04E-9E6E-75E94653812C}" type="pres">
      <dgm:prSet presAssocID="{D5FE2487-7B7C-D042-A713-C51E2882A8AE}" presName="node" presStyleLbl="node1" presStyleIdx="0" presStyleCnt="5" custScaleX="174128" custScaleY="112907" custRadScaleRad="10000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4E493-A78F-BC41-ADE5-61066E54CA52}" type="pres">
      <dgm:prSet presAssocID="{4E68C63C-161C-464A-91E2-447C0CDA4C5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9090E6A-3A0C-1E41-9FC2-CCBD163187A3}" type="pres">
      <dgm:prSet presAssocID="{4E68C63C-161C-464A-91E2-447C0CDA4C5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924CAA1-0E64-9C4D-A474-3027D2B9B25F}" type="pres">
      <dgm:prSet presAssocID="{86C2EA1A-C4D8-224D-B69A-2BDBBA86AA04}" presName="node" presStyleLbl="node1" presStyleIdx="1" presStyleCnt="5" custScaleX="176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EA74-7659-C74C-8DCD-0051F3E4EDF4}" type="pres">
      <dgm:prSet presAssocID="{4513DA59-6909-3E46-AAC1-8C9671687B3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21DAA5B-BACC-F24C-9F88-8BCD15FB5DF7}" type="pres">
      <dgm:prSet presAssocID="{4513DA59-6909-3E46-AAC1-8C9671687B3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4796111-0F9F-6D4C-925F-B37273E94D85}" type="pres">
      <dgm:prSet presAssocID="{0B8189A7-C434-CE4A-A641-08FE183F7B29}" presName="node" presStyleLbl="node1" presStyleIdx="2" presStyleCnt="5" custScaleX="203453" custScaleY="82891" custRadScaleRad="125301" custRadScaleInc="-32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B765A-344B-AD45-A143-BD1F675F7145}" type="pres">
      <dgm:prSet presAssocID="{96B11232-F13D-C541-BEF8-5F08B9EB5CD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A1F72A-F49D-3E42-81C5-A65C7E113015}" type="pres">
      <dgm:prSet presAssocID="{96B11232-F13D-C541-BEF8-5F08B9EB5CD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765B809-9C81-D143-9E1B-C50EB747519D}" type="pres">
      <dgm:prSet presAssocID="{9869F3CF-79C5-F047-A7D6-A45CC638F0FB}" presName="node" presStyleLbl="node1" presStyleIdx="3" presStyleCnt="5" custScaleX="161395" custScaleY="71736" custRadScaleRad="116895" custRadScaleInc="13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F8FE8-0154-9740-82AD-0D3093AD1861}" type="pres">
      <dgm:prSet presAssocID="{85604263-504D-A34A-AE2A-17EC845E0DD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ED67DDC-67D0-C24E-8AC5-F0B5B1BFDD74}" type="pres">
      <dgm:prSet presAssocID="{85604263-504D-A34A-AE2A-17EC845E0DD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1BFF416-978F-134E-A8D1-09C61943C884}" type="pres">
      <dgm:prSet presAssocID="{E3BB9BE0-EE6D-A042-BB2A-1078833D5BCD}" presName="node" presStyleLbl="node1" presStyleIdx="4" presStyleCnt="5" custScaleX="152702" custScaleY="99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30766-3444-394B-BB96-86E6442313A9}" type="pres">
      <dgm:prSet presAssocID="{05DB58AF-6041-8C47-8CA3-6FFBC9D77F4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B144A80-2F3C-E244-954C-1185A3754BF1}" type="pres">
      <dgm:prSet presAssocID="{05DB58AF-6041-8C47-8CA3-6FFBC9D77F4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85C4D71-AB20-3D46-B3DA-C458F239B975}" type="presOf" srcId="{96B11232-F13D-C541-BEF8-5F08B9EB5CDF}" destId="{66A1F72A-F49D-3E42-81C5-A65C7E113015}" srcOrd="1" destOrd="0" presId="urn:microsoft.com/office/officeart/2005/8/layout/cycle2"/>
    <dgm:cxn modelId="{A6362174-D12C-AF43-B78E-40D5B59DCE8B}" type="presOf" srcId="{4513DA59-6909-3E46-AAC1-8C9671687B3A}" destId="{421DAA5B-BACC-F24C-9F88-8BCD15FB5DF7}" srcOrd="1" destOrd="0" presId="urn:microsoft.com/office/officeart/2005/8/layout/cycle2"/>
    <dgm:cxn modelId="{51A57F7F-A19B-EE44-A668-49998B5415A2}" type="presOf" srcId="{85604263-504D-A34A-AE2A-17EC845E0DD4}" destId="{AED67DDC-67D0-C24E-8AC5-F0B5B1BFDD74}" srcOrd="1" destOrd="0" presId="urn:microsoft.com/office/officeart/2005/8/layout/cycle2"/>
    <dgm:cxn modelId="{C6B10B0A-CD73-094B-866D-2AD88C4696DF}" type="presOf" srcId="{86C2EA1A-C4D8-224D-B69A-2BDBBA86AA04}" destId="{3924CAA1-0E64-9C4D-A474-3027D2B9B25F}" srcOrd="0" destOrd="0" presId="urn:microsoft.com/office/officeart/2005/8/layout/cycle2"/>
    <dgm:cxn modelId="{A9378C09-E368-7B4F-BA40-B673041DEA94}" srcId="{BAE019CF-5CDB-7A4D-A62E-151A2F60F5C5}" destId="{0B8189A7-C434-CE4A-A641-08FE183F7B29}" srcOrd="2" destOrd="0" parTransId="{2A51B7DC-C568-5346-AAC0-62F2C334FA67}" sibTransId="{96B11232-F13D-C541-BEF8-5F08B9EB5CDF}"/>
    <dgm:cxn modelId="{06BB3CA8-5A87-1D48-922E-906B0A8B918B}" type="presOf" srcId="{4E68C63C-161C-464A-91E2-447C0CDA4C5A}" destId="{1044E493-A78F-BC41-ADE5-61066E54CA52}" srcOrd="0" destOrd="0" presId="urn:microsoft.com/office/officeart/2005/8/layout/cycle2"/>
    <dgm:cxn modelId="{10F9BD02-0ACE-C441-B439-0604C0A1612B}" type="presOf" srcId="{9869F3CF-79C5-F047-A7D6-A45CC638F0FB}" destId="{C765B809-9C81-D143-9E1B-C50EB747519D}" srcOrd="0" destOrd="0" presId="urn:microsoft.com/office/officeart/2005/8/layout/cycle2"/>
    <dgm:cxn modelId="{1C881353-E5A8-8347-AC8C-D86055891CED}" type="presOf" srcId="{05DB58AF-6041-8C47-8CA3-6FFBC9D77F41}" destId="{EB144A80-2F3C-E244-954C-1185A3754BF1}" srcOrd="1" destOrd="0" presId="urn:microsoft.com/office/officeart/2005/8/layout/cycle2"/>
    <dgm:cxn modelId="{85493804-FC9A-564E-8B99-2531EC8E5190}" type="presOf" srcId="{4E68C63C-161C-464A-91E2-447C0CDA4C5A}" destId="{09090E6A-3A0C-1E41-9FC2-CCBD163187A3}" srcOrd="1" destOrd="0" presId="urn:microsoft.com/office/officeart/2005/8/layout/cycle2"/>
    <dgm:cxn modelId="{79C72AEC-3C59-8C41-80D9-2365A11A8ECA}" type="presOf" srcId="{05DB58AF-6041-8C47-8CA3-6FFBC9D77F41}" destId="{36A30766-3444-394B-BB96-86E6442313A9}" srcOrd="0" destOrd="0" presId="urn:microsoft.com/office/officeart/2005/8/layout/cycle2"/>
    <dgm:cxn modelId="{55C0E763-150C-3647-9C93-388D2E3C29C5}" type="presOf" srcId="{4513DA59-6909-3E46-AAC1-8C9671687B3A}" destId="{EF96EA74-7659-C74C-8DCD-0051F3E4EDF4}" srcOrd="0" destOrd="0" presId="urn:microsoft.com/office/officeart/2005/8/layout/cycle2"/>
    <dgm:cxn modelId="{73324AFE-90A8-DB43-AF71-53A81D495993}" type="presOf" srcId="{D5FE2487-7B7C-D042-A713-C51E2882A8AE}" destId="{B8A7F7AB-6812-A04E-9E6E-75E94653812C}" srcOrd="0" destOrd="0" presId="urn:microsoft.com/office/officeart/2005/8/layout/cycle2"/>
    <dgm:cxn modelId="{DD3EC893-E485-9E40-8455-60D3F149361D}" type="presOf" srcId="{0B8189A7-C434-CE4A-A641-08FE183F7B29}" destId="{D4796111-0F9F-6D4C-925F-B37273E94D85}" srcOrd="0" destOrd="0" presId="urn:microsoft.com/office/officeart/2005/8/layout/cycle2"/>
    <dgm:cxn modelId="{5CDBCDAF-B407-A34A-80AA-682C3B8B517E}" srcId="{BAE019CF-5CDB-7A4D-A62E-151A2F60F5C5}" destId="{9869F3CF-79C5-F047-A7D6-A45CC638F0FB}" srcOrd="3" destOrd="0" parTransId="{C15F6413-4805-6C47-BA39-2D63630210DD}" sibTransId="{85604263-504D-A34A-AE2A-17EC845E0DD4}"/>
    <dgm:cxn modelId="{64DF67EB-B437-8F41-BA98-8D510C18A9C7}" srcId="{BAE019CF-5CDB-7A4D-A62E-151A2F60F5C5}" destId="{86C2EA1A-C4D8-224D-B69A-2BDBBA86AA04}" srcOrd="1" destOrd="0" parTransId="{2C6D2401-20D9-E647-8FEA-BD80BEBA3D4F}" sibTransId="{4513DA59-6909-3E46-AAC1-8C9671687B3A}"/>
    <dgm:cxn modelId="{2A00E96B-F148-D046-B551-17849F52C72D}" type="presOf" srcId="{BAE019CF-5CDB-7A4D-A62E-151A2F60F5C5}" destId="{729CA008-CAD0-6244-AF04-B5C6B055EC39}" srcOrd="0" destOrd="0" presId="urn:microsoft.com/office/officeart/2005/8/layout/cycle2"/>
    <dgm:cxn modelId="{7DD1B5DA-AF09-2B4B-9C8C-23BDAA4EB18B}" type="presOf" srcId="{96B11232-F13D-C541-BEF8-5F08B9EB5CDF}" destId="{531B765A-344B-AD45-A143-BD1F675F7145}" srcOrd="0" destOrd="0" presId="urn:microsoft.com/office/officeart/2005/8/layout/cycle2"/>
    <dgm:cxn modelId="{A805B4D8-1C8C-884D-ABC9-77288B31990D}" type="presOf" srcId="{85604263-504D-A34A-AE2A-17EC845E0DD4}" destId="{56CF8FE8-0154-9740-82AD-0D3093AD1861}" srcOrd="0" destOrd="0" presId="urn:microsoft.com/office/officeart/2005/8/layout/cycle2"/>
    <dgm:cxn modelId="{DE4222C7-7600-0F4D-A990-9EF542444A08}" srcId="{BAE019CF-5CDB-7A4D-A62E-151A2F60F5C5}" destId="{E3BB9BE0-EE6D-A042-BB2A-1078833D5BCD}" srcOrd="4" destOrd="0" parTransId="{89EEA123-EBF0-EF46-8FB3-D04A162C127C}" sibTransId="{05DB58AF-6041-8C47-8CA3-6FFBC9D77F41}"/>
    <dgm:cxn modelId="{75B232C0-9E8A-C54D-A3DE-E67DF865315E}" srcId="{BAE019CF-5CDB-7A4D-A62E-151A2F60F5C5}" destId="{D5FE2487-7B7C-D042-A713-C51E2882A8AE}" srcOrd="0" destOrd="0" parTransId="{B791C9CB-FCFD-FC45-91CC-093B7AE7B73D}" sibTransId="{4E68C63C-161C-464A-91E2-447C0CDA4C5A}"/>
    <dgm:cxn modelId="{E19959A1-008B-8D4D-A8E4-2458611B5027}" type="presOf" srcId="{E3BB9BE0-EE6D-A042-BB2A-1078833D5BCD}" destId="{41BFF416-978F-134E-A8D1-09C61943C884}" srcOrd="0" destOrd="0" presId="urn:microsoft.com/office/officeart/2005/8/layout/cycle2"/>
    <dgm:cxn modelId="{AEF2F0B2-CAA9-2540-952A-1CAEC8A45369}" type="presParOf" srcId="{729CA008-CAD0-6244-AF04-B5C6B055EC39}" destId="{B8A7F7AB-6812-A04E-9E6E-75E94653812C}" srcOrd="0" destOrd="0" presId="urn:microsoft.com/office/officeart/2005/8/layout/cycle2"/>
    <dgm:cxn modelId="{F4F3FDD6-A75B-9746-BEAC-C7B4CE7750CD}" type="presParOf" srcId="{729CA008-CAD0-6244-AF04-B5C6B055EC39}" destId="{1044E493-A78F-BC41-ADE5-61066E54CA52}" srcOrd="1" destOrd="0" presId="urn:microsoft.com/office/officeart/2005/8/layout/cycle2"/>
    <dgm:cxn modelId="{F23E493B-1EBF-9548-86F6-164FF1062E55}" type="presParOf" srcId="{1044E493-A78F-BC41-ADE5-61066E54CA52}" destId="{09090E6A-3A0C-1E41-9FC2-CCBD163187A3}" srcOrd="0" destOrd="0" presId="urn:microsoft.com/office/officeart/2005/8/layout/cycle2"/>
    <dgm:cxn modelId="{B9BE4CB8-1C51-104C-82DB-189C0805B947}" type="presParOf" srcId="{729CA008-CAD0-6244-AF04-B5C6B055EC39}" destId="{3924CAA1-0E64-9C4D-A474-3027D2B9B25F}" srcOrd="2" destOrd="0" presId="urn:microsoft.com/office/officeart/2005/8/layout/cycle2"/>
    <dgm:cxn modelId="{0F7F441F-FCD3-354E-8EF5-B464E4E7F68B}" type="presParOf" srcId="{729CA008-CAD0-6244-AF04-B5C6B055EC39}" destId="{EF96EA74-7659-C74C-8DCD-0051F3E4EDF4}" srcOrd="3" destOrd="0" presId="urn:microsoft.com/office/officeart/2005/8/layout/cycle2"/>
    <dgm:cxn modelId="{604AC6F8-50B3-704B-A9DA-4D82EA7DB9EF}" type="presParOf" srcId="{EF96EA74-7659-C74C-8DCD-0051F3E4EDF4}" destId="{421DAA5B-BACC-F24C-9F88-8BCD15FB5DF7}" srcOrd="0" destOrd="0" presId="urn:microsoft.com/office/officeart/2005/8/layout/cycle2"/>
    <dgm:cxn modelId="{BEAA7A89-CF75-A847-B67A-1A474D5CD06D}" type="presParOf" srcId="{729CA008-CAD0-6244-AF04-B5C6B055EC39}" destId="{D4796111-0F9F-6D4C-925F-B37273E94D85}" srcOrd="4" destOrd="0" presId="urn:microsoft.com/office/officeart/2005/8/layout/cycle2"/>
    <dgm:cxn modelId="{8A22B1C1-CDFB-3244-A00D-428EEACFFEC2}" type="presParOf" srcId="{729CA008-CAD0-6244-AF04-B5C6B055EC39}" destId="{531B765A-344B-AD45-A143-BD1F675F7145}" srcOrd="5" destOrd="0" presId="urn:microsoft.com/office/officeart/2005/8/layout/cycle2"/>
    <dgm:cxn modelId="{BD72DBCB-92D1-3C4F-A842-5396A88884E6}" type="presParOf" srcId="{531B765A-344B-AD45-A143-BD1F675F7145}" destId="{66A1F72A-F49D-3E42-81C5-A65C7E113015}" srcOrd="0" destOrd="0" presId="urn:microsoft.com/office/officeart/2005/8/layout/cycle2"/>
    <dgm:cxn modelId="{B8B10D9B-D1FF-6240-8AC4-BFBF1C30DF52}" type="presParOf" srcId="{729CA008-CAD0-6244-AF04-B5C6B055EC39}" destId="{C765B809-9C81-D143-9E1B-C50EB747519D}" srcOrd="6" destOrd="0" presId="urn:microsoft.com/office/officeart/2005/8/layout/cycle2"/>
    <dgm:cxn modelId="{B6CCBAC8-A4B0-FE49-81E0-4F5085C1452A}" type="presParOf" srcId="{729CA008-CAD0-6244-AF04-B5C6B055EC39}" destId="{56CF8FE8-0154-9740-82AD-0D3093AD1861}" srcOrd="7" destOrd="0" presId="urn:microsoft.com/office/officeart/2005/8/layout/cycle2"/>
    <dgm:cxn modelId="{1243DB70-B2BB-C042-A78C-0C062D6CF95B}" type="presParOf" srcId="{56CF8FE8-0154-9740-82AD-0D3093AD1861}" destId="{AED67DDC-67D0-C24E-8AC5-F0B5B1BFDD74}" srcOrd="0" destOrd="0" presId="urn:microsoft.com/office/officeart/2005/8/layout/cycle2"/>
    <dgm:cxn modelId="{8ACE7FDB-F0E4-DC40-B89E-CDBDDD1F9CE7}" type="presParOf" srcId="{729CA008-CAD0-6244-AF04-B5C6B055EC39}" destId="{41BFF416-978F-134E-A8D1-09C61943C884}" srcOrd="8" destOrd="0" presId="urn:microsoft.com/office/officeart/2005/8/layout/cycle2"/>
    <dgm:cxn modelId="{C668C7D7-358B-5344-8387-DE23DA8B2015}" type="presParOf" srcId="{729CA008-CAD0-6244-AF04-B5C6B055EC39}" destId="{36A30766-3444-394B-BB96-86E6442313A9}" srcOrd="9" destOrd="0" presId="urn:microsoft.com/office/officeart/2005/8/layout/cycle2"/>
    <dgm:cxn modelId="{A23AE36D-1179-BE42-8FCA-42D5802A393D}" type="presParOf" srcId="{36A30766-3444-394B-BB96-86E6442313A9}" destId="{EB144A80-2F3C-E244-954C-1185A3754B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D34D5-4821-B344-B35C-691F0C9BC48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DF923758-63FD-524E-8D90-2F8EF0F78F12}">
      <dgm:prSet phldrT="[Text]"/>
      <dgm:spPr/>
      <dgm:t>
        <a:bodyPr/>
        <a:lstStyle/>
        <a:p>
          <a:r>
            <a:rPr lang="en-US" dirty="0" smtClean="0"/>
            <a:t>Feeling</a:t>
          </a:r>
          <a:endParaRPr lang="en-US" dirty="0"/>
        </a:p>
      </dgm:t>
    </dgm:pt>
    <dgm:pt modelId="{9AFCF0F5-DF86-2648-A6E7-4B42D305D10C}" type="parTrans" cxnId="{AC944794-4B2A-3140-A8E6-E54B3AA6D2F7}">
      <dgm:prSet/>
      <dgm:spPr/>
      <dgm:t>
        <a:bodyPr/>
        <a:lstStyle/>
        <a:p>
          <a:endParaRPr lang="en-US"/>
        </a:p>
      </dgm:t>
    </dgm:pt>
    <dgm:pt modelId="{7358B10D-C2AC-F54A-90E6-3FDB9A431998}" type="sibTrans" cxnId="{AC944794-4B2A-3140-A8E6-E54B3AA6D2F7}">
      <dgm:prSet/>
      <dgm:spPr/>
      <dgm:t>
        <a:bodyPr/>
        <a:lstStyle/>
        <a:p>
          <a:endParaRPr lang="en-US"/>
        </a:p>
      </dgm:t>
    </dgm:pt>
    <dgm:pt modelId="{60F88F53-A703-6344-9B94-B0C01539A1E1}">
      <dgm:prSet phldrT="[Text]"/>
      <dgm:spPr/>
      <dgm:t>
        <a:bodyPr/>
        <a:lstStyle/>
        <a:p>
          <a:r>
            <a:rPr lang="en-US" dirty="0" smtClean="0"/>
            <a:t>Doing</a:t>
          </a:r>
          <a:r>
            <a:rPr lang="en-US" baseline="0" dirty="0" smtClean="0"/>
            <a:t> </a:t>
          </a:r>
          <a:endParaRPr lang="en-US" dirty="0"/>
        </a:p>
      </dgm:t>
    </dgm:pt>
    <dgm:pt modelId="{21BD6E93-98B0-244C-9BC2-3CF54105847B}" type="parTrans" cxnId="{CB76AB7E-086F-3244-A750-08471A49C887}">
      <dgm:prSet/>
      <dgm:spPr/>
      <dgm:t>
        <a:bodyPr/>
        <a:lstStyle/>
        <a:p>
          <a:endParaRPr lang="en-US"/>
        </a:p>
      </dgm:t>
    </dgm:pt>
    <dgm:pt modelId="{30E9AD84-C178-944A-9EDA-640132CD8845}" type="sibTrans" cxnId="{CB76AB7E-086F-3244-A750-08471A49C887}">
      <dgm:prSet/>
      <dgm:spPr/>
      <dgm:t>
        <a:bodyPr/>
        <a:lstStyle/>
        <a:p>
          <a:endParaRPr lang="en-US"/>
        </a:p>
      </dgm:t>
    </dgm:pt>
    <dgm:pt modelId="{BB80C402-7707-E44F-BB94-BCA8F6F4B110}">
      <dgm:prSet phldrT="[Text]"/>
      <dgm:spPr/>
      <dgm:t>
        <a:bodyPr/>
        <a:lstStyle/>
        <a:p>
          <a:r>
            <a:rPr lang="en-US" dirty="0" smtClean="0"/>
            <a:t>Thinking</a:t>
          </a:r>
          <a:endParaRPr lang="en-US" dirty="0"/>
        </a:p>
      </dgm:t>
    </dgm:pt>
    <dgm:pt modelId="{B0B4A98F-8DCF-4A4A-83F4-FDB924540B47}" type="parTrans" cxnId="{50E6C4A3-2974-4B4C-9E33-E1D21BD20700}">
      <dgm:prSet/>
      <dgm:spPr/>
      <dgm:t>
        <a:bodyPr/>
        <a:lstStyle/>
        <a:p>
          <a:endParaRPr lang="en-US"/>
        </a:p>
      </dgm:t>
    </dgm:pt>
    <dgm:pt modelId="{B30FCFF0-FDA2-7A4A-BA7F-03C80B879051}" type="sibTrans" cxnId="{50E6C4A3-2974-4B4C-9E33-E1D21BD20700}">
      <dgm:prSet/>
      <dgm:spPr/>
      <dgm:t>
        <a:bodyPr/>
        <a:lstStyle/>
        <a:p>
          <a:endParaRPr lang="en-US"/>
        </a:p>
      </dgm:t>
    </dgm:pt>
    <dgm:pt modelId="{D66E08FB-B50F-A144-A0F1-94CB7A6447AE}" type="pres">
      <dgm:prSet presAssocID="{B78D34D5-4821-B344-B35C-691F0C9BC48E}" presName="compositeShape" presStyleCnt="0">
        <dgm:presLayoutVars>
          <dgm:chMax val="7"/>
          <dgm:dir/>
          <dgm:resizeHandles val="exact"/>
        </dgm:presLayoutVars>
      </dgm:prSet>
      <dgm:spPr/>
    </dgm:pt>
    <dgm:pt modelId="{A6DE9AFF-5B90-A940-A0E4-E8B4D2FF78A5}" type="pres">
      <dgm:prSet presAssocID="{DF923758-63FD-524E-8D90-2F8EF0F78F12}" presName="circ1" presStyleLbl="vennNode1" presStyleIdx="0" presStyleCnt="3"/>
      <dgm:spPr/>
      <dgm:t>
        <a:bodyPr/>
        <a:lstStyle/>
        <a:p>
          <a:endParaRPr lang="en-US"/>
        </a:p>
      </dgm:t>
    </dgm:pt>
    <dgm:pt modelId="{39EB7F57-7791-814D-86E9-225198F4581E}" type="pres">
      <dgm:prSet presAssocID="{DF923758-63FD-524E-8D90-2F8EF0F78F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04136-C9FE-F14F-AF53-CD862E3C4F1B}" type="pres">
      <dgm:prSet presAssocID="{60F88F53-A703-6344-9B94-B0C01539A1E1}" presName="circ2" presStyleLbl="vennNode1" presStyleIdx="1" presStyleCnt="3"/>
      <dgm:spPr/>
      <dgm:t>
        <a:bodyPr/>
        <a:lstStyle/>
        <a:p>
          <a:endParaRPr lang="en-US"/>
        </a:p>
      </dgm:t>
    </dgm:pt>
    <dgm:pt modelId="{16A6E11C-BEA2-AE4E-95EC-331615C8A4A1}" type="pres">
      <dgm:prSet presAssocID="{60F88F53-A703-6344-9B94-B0C01539A1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5F424-C980-1542-81D4-69F3A5D038BE}" type="pres">
      <dgm:prSet presAssocID="{BB80C402-7707-E44F-BB94-BCA8F6F4B110}" presName="circ3" presStyleLbl="vennNode1" presStyleIdx="2" presStyleCnt="3"/>
      <dgm:spPr/>
      <dgm:t>
        <a:bodyPr/>
        <a:lstStyle/>
        <a:p>
          <a:endParaRPr lang="en-US"/>
        </a:p>
      </dgm:t>
    </dgm:pt>
    <dgm:pt modelId="{E7456A19-9DD4-CC41-A81C-F94C71CD6BAC}" type="pres">
      <dgm:prSet presAssocID="{BB80C402-7707-E44F-BB94-BCA8F6F4B11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6C4A3-2974-4B4C-9E33-E1D21BD20700}" srcId="{B78D34D5-4821-B344-B35C-691F0C9BC48E}" destId="{BB80C402-7707-E44F-BB94-BCA8F6F4B110}" srcOrd="2" destOrd="0" parTransId="{B0B4A98F-8DCF-4A4A-83F4-FDB924540B47}" sibTransId="{B30FCFF0-FDA2-7A4A-BA7F-03C80B879051}"/>
    <dgm:cxn modelId="{CB76AB7E-086F-3244-A750-08471A49C887}" srcId="{B78D34D5-4821-B344-B35C-691F0C9BC48E}" destId="{60F88F53-A703-6344-9B94-B0C01539A1E1}" srcOrd="1" destOrd="0" parTransId="{21BD6E93-98B0-244C-9BC2-3CF54105847B}" sibTransId="{30E9AD84-C178-944A-9EDA-640132CD8845}"/>
    <dgm:cxn modelId="{15E2B547-38BB-8A46-9733-DE89DB5C48BC}" type="presOf" srcId="{B78D34D5-4821-B344-B35C-691F0C9BC48E}" destId="{D66E08FB-B50F-A144-A0F1-94CB7A6447AE}" srcOrd="0" destOrd="0" presId="urn:microsoft.com/office/officeart/2005/8/layout/venn1"/>
    <dgm:cxn modelId="{002C9F74-B8D8-E348-AE83-E08E6D97722C}" type="presOf" srcId="{BB80C402-7707-E44F-BB94-BCA8F6F4B110}" destId="{E0B5F424-C980-1542-81D4-69F3A5D038BE}" srcOrd="0" destOrd="0" presId="urn:microsoft.com/office/officeart/2005/8/layout/venn1"/>
    <dgm:cxn modelId="{4C59FAFD-648C-4243-8FA6-11200C6AE53D}" type="presOf" srcId="{BB80C402-7707-E44F-BB94-BCA8F6F4B110}" destId="{E7456A19-9DD4-CC41-A81C-F94C71CD6BAC}" srcOrd="1" destOrd="0" presId="urn:microsoft.com/office/officeart/2005/8/layout/venn1"/>
    <dgm:cxn modelId="{EDB14B70-D195-E041-AB25-C5E67370DBF0}" type="presOf" srcId="{60F88F53-A703-6344-9B94-B0C01539A1E1}" destId="{41104136-C9FE-F14F-AF53-CD862E3C4F1B}" srcOrd="0" destOrd="0" presId="urn:microsoft.com/office/officeart/2005/8/layout/venn1"/>
    <dgm:cxn modelId="{DDFDC3B3-C9BE-6844-956C-FAC8CB77AF8C}" type="presOf" srcId="{60F88F53-A703-6344-9B94-B0C01539A1E1}" destId="{16A6E11C-BEA2-AE4E-95EC-331615C8A4A1}" srcOrd="1" destOrd="0" presId="urn:microsoft.com/office/officeart/2005/8/layout/venn1"/>
    <dgm:cxn modelId="{560E3A2A-55AB-0346-A4A1-1DA8CA4B2715}" type="presOf" srcId="{DF923758-63FD-524E-8D90-2F8EF0F78F12}" destId="{39EB7F57-7791-814D-86E9-225198F4581E}" srcOrd="1" destOrd="0" presId="urn:microsoft.com/office/officeart/2005/8/layout/venn1"/>
    <dgm:cxn modelId="{AC944794-4B2A-3140-A8E6-E54B3AA6D2F7}" srcId="{B78D34D5-4821-B344-B35C-691F0C9BC48E}" destId="{DF923758-63FD-524E-8D90-2F8EF0F78F12}" srcOrd="0" destOrd="0" parTransId="{9AFCF0F5-DF86-2648-A6E7-4B42D305D10C}" sibTransId="{7358B10D-C2AC-F54A-90E6-3FDB9A431998}"/>
    <dgm:cxn modelId="{D02DD817-036B-8A40-962E-A1DB177F1C85}" type="presOf" srcId="{DF923758-63FD-524E-8D90-2F8EF0F78F12}" destId="{A6DE9AFF-5B90-A940-A0E4-E8B4D2FF78A5}" srcOrd="0" destOrd="0" presId="urn:microsoft.com/office/officeart/2005/8/layout/venn1"/>
    <dgm:cxn modelId="{CA22E552-A6EC-B940-8657-1D83AD634B33}" type="presParOf" srcId="{D66E08FB-B50F-A144-A0F1-94CB7A6447AE}" destId="{A6DE9AFF-5B90-A940-A0E4-E8B4D2FF78A5}" srcOrd="0" destOrd="0" presId="urn:microsoft.com/office/officeart/2005/8/layout/venn1"/>
    <dgm:cxn modelId="{424DBDD2-2DF3-FC44-BBD4-A81E70294076}" type="presParOf" srcId="{D66E08FB-B50F-A144-A0F1-94CB7A6447AE}" destId="{39EB7F57-7791-814D-86E9-225198F4581E}" srcOrd="1" destOrd="0" presId="urn:microsoft.com/office/officeart/2005/8/layout/venn1"/>
    <dgm:cxn modelId="{B3DB85D7-9FB1-B946-A0EA-94E0E4867C59}" type="presParOf" srcId="{D66E08FB-B50F-A144-A0F1-94CB7A6447AE}" destId="{41104136-C9FE-F14F-AF53-CD862E3C4F1B}" srcOrd="2" destOrd="0" presId="urn:microsoft.com/office/officeart/2005/8/layout/venn1"/>
    <dgm:cxn modelId="{B5FD9621-E3F1-064F-8AE9-D7CDBAE3BED0}" type="presParOf" srcId="{D66E08FB-B50F-A144-A0F1-94CB7A6447AE}" destId="{16A6E11C-BEA2-AE4E-95EC-331615C8A4A1}" srcOrd="3" destOrd="0" presId="urn:microsoft.com/office/officeart/2005/8/layout/venn1"/>
    <dgm:cxn modelId="{A9151761-330B-864C-B368-4227EF00623C}" type="presParOf" srcId="{D66E08FB-B50F-A144-A0F1-94CB7A6447AE}" destId="{E0B5F424-C980-1542-81D4-69F3A5D038BE}" srcOrd="4" destOrd="0" presId="urn:microsoft.com/office/officeart/2005/8/layout/venn1"/>
    <dgm:cxn modelId="{F546C433-62FA-694E-BA4F-0608035E8B4C}" type="presParOf" srcId="{D66E08FB-B50F-A144-A0F1-94CB7A6447AE}" destId="{E7456A19-9DD4-CC41-A81C-F94C71CD6B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D34D5-4821-B344-B35C-691F0C9BC48E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DF923758-63FD-524E-8D90-2F8EF0F78F12}">
      <dgm:prSet phldrT="[Text]"/>
      <dgm:spPr/>
      <dgm:t>
        <a:bodyPr/>
        <a:lstStyle/>
        <a:p>
          <a:r>
            <a:rPr lang="en-US" dirty="0" smtClean="0"/>
            <a:t>Emotional </a:t>
          </a:r>
        </a:p>
        <a:p>
          <a:r>
            <a:rPr lang="en-US" dirty="0" smtClean="0"/>
            <a:t>‘feeling’ containment</a:t>
          </a:r>
          <a:endParaRPr lang="en-US" dirty="0"/>
        </a:p>
      </dgm:t>
    </dgm:pt>
    <dgm:pt modelId="{9AFCF0F5-DF86-2648-A6E7-4B42D305D10C}" type="parTrans" cxnId="{AC944794-4B2A-3140-A8E6-E54B3AA6D2F7}">
      <dgm:prSet/>
      <dgm:spPr/>
      <dgm:t>
        <a:bodyPr/>
        <a:lstStyle/>
        <a:p>
          <a:endParaRPr lang="en-US"/>
        </a:p>
      </dgm:t>
    </dgm:pt>
    <dgm:pt modelId="{7358B10D-C2AC-F54A-90E6-3FDB9A431998}" type="sibTrans" cxnId="{AC944794-4B2A-3140-A8E6-E54B3AA6D2F7}">
      <dgm:prSet/>
      <dgm:spPr/>
      <dgm:t>
        <a:bodyPr/>
        <a:lstStyle/>
        <a:p>
          <a:endParaRPr lang="en-US"/>
        </a:p>
      </dgm:t>
    </dgm:pt>
    <dgm:pt modelId="{60F88F53-A703-6344-9B94-B0C01539A1E1}">
      <dgm:prSet phldrT="[Text]"/>
      <dgm:spPr/>
      <dgm:t>
        <a:bodyPr/>
        <a:lstStyle/>
        <a:p>
          <a:r>
            <a:rPr lang="en-US" dirty="0" err="1" smtClean="0"/>
            <a:t>Organisational</a:t>
          </a:r>
          <a:endParaRPr lang="en-US" dirty="0" smtClean="0"/>
        </a:p>
        <a:p>
          <a:r>
            <a:rPr lang="en-US" dirty="0" smtClean="0"/>
            <a:t>‘doing’ containment</a:t>
          </a:r>
          <a:endParaRPr lang="en-US" dirty="0"/>
        </a:p>
      </dgm:t>
    </dgm:pt>
    <dgm:pt modelId="{21BD6E93-98B0-244C-9BC2-3CF54105847B}" type="parTrans" cxnId="{CB76AB7E-086F-3244-A750-08471A49C887}">
      <dgm:prSet/>
      <dgm:spPr/>
      <dgm:t>
        <a:bodyPr/>
        <a:lstStyle/>
        <a:p>
          <a:endParaRPr lang="en-US"/>
        </a:p>
      </dgm:t>
    </dgm:pt>
    <dgm:pt modelId="{30E9AD84-C178-944A-9EDA-640132CD8845}" type="sibTrans" cxnId="{CB76AB7E-086F-3244-A750-08471A49C887}">
      <dgm:prSet/>
      <dgm:spPr/>
      <dgm:t>
        <a:bodyPr/>
        <a:lstStyle/>
        <a:p>
          <a:endParaRPr lang="en-US"/>
        </a:p>
      </dgm:t>
    </dgm:pt>
    <dgm:pt modelId="{BB80C402-7707-E44F-BB94-BCA8F6F4B110}">
      <dgm:prSet phldrT="[Text]"/>
      <dgm:spPr/>
      <dgm:t>
        <a:bodyPr/>
        <a:lstStyle/>
        <a:p>
          <a:r>
            <a:rPr lang="en-US" dirty="0" smtClean="0"/>
            <a:t>Epistemological ‘knowing’ containment</a:t>
          </a:r>
          <a:endParaRPr lang="en-US" dirty="0"/>
        </a:p>
      </dgm:t>
    </dgm:pt>
    <dgm:pt modelId="{B0B4A98F-8DCF-4A4A-83F4-FDB924540B47}" type="parTrans" cxnId="{50E6C4A3-2974-4B4C-9E33-E1D21BD20700}">
      <dgm:prSet/>
      <dgm:spPr/>
      <dgm:t>
        <a:bodyPr/>
        <a:lstStyle/>
        <a:p>
          <a:endParaRPr lang="en-US"/>
        </a:p>
      </dgm:t>
    </dgm:pt>
    <dgm:pt modelId="{B30FCFF0-FDA2-7A4A-BA7F-03C80B879051}" type="sibTrans" cxnId="{50E6C4A3-2974-4B4C-9E33-E1D21BD20700}">
      <dgm:prSet/>
      <dgm:spPr/>
      <dgm:t>
        <a:bodyPr/>
        <a:lstStyle/>
        <a:p>
          <a:endParaRPr lang="en-US"/>
        </a:p>
      </dgm:t>
    </dgm:pt>
    <dgm:pt modelId="{D66E08FB-B50F-A144-A0F1-94CB7A6447AE}" type="pres">
      <dgm:prSet presAssocID="{B78D34D5-4821-B344-B35C-691F0C9BC48E}" presName="compositeShape" presStyleCnt="0">
        <dgm:presLayoutVars>
          <dgm:chMax val="7"/>
          <dgm:dir/>
          <dgm:resizeHandles val="exact"/>
        </dgm:presLayoutVars>
      </dgm:prSet>
      <dgm:spPr/>
    </dgm:pt>
    <dgm:pt modelId="{A6DE9AFF-5B90-A940-A0E4-E8B4D2FF78A5}" type="pres">
      <dgm:prSet presAssocID="{DF923758-63FD-524E-8D90-2F8EF0F78F12}" presName="circ1" presStyleLbl="vennNode1" presStyleIdx="0" presStyleCnt="3"/>
      <dgm:spPr/>
      <dgm:t>
        <a:bodyPr/>
        <a:lstStyle/>
        <a:p>
          <a:endParaRPr lang="en-US"/>
        </a:p>
      </dgm:t>
    </dgm:pt>
    <dgm:pt modelId="{39EB7F57-7791-814D-86E9-225198F4581E}" type="pres">
      <dgm:prSet presAssocID="{DF923758-63FD-524E-8D90-2F8EF0F78F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04136-C9FE-F14F-AF53-CD862E3C4F1B}" type="pres">
      <dgm:prSet presAssocID="{60F88F53-A703-6344-9B94-B0C01539A1E1}" presName="circ2" presStyleLbl="vennNode1" presStyleIdx="1" presStyleCnt="3"/>
      <dgm:spPr/>
      <dgm:t>
        <a:bodyPr/>
        <a:lstStyle/>
        <a:p>
          <a:endParaRPr lang="en-US"/>
        </a:p>
      </dgm:t>
    </dgm:pt>
    <dgm:pt modelId="{16A6E11C-BEA2-AE4E-95EC-331615C8A4A1}" type="pres">
      <dgm:prSet presAssocID="{60F88F53-A703-6344-9B94-B0C01539A1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5F424-C980-1542-81D4-69F3A5D038BE}" type="pres">
      <dgm:prSet presAssocID="{BB80C402-7707-E44F-BB94-BCA8F6F4B110}" presName="circ3" presStyleLbl="vennNode1" presStyleIdx="2" presStyleCnt="3"/>
      <dgm:spPr/>
      <dgm:t>
        <a:bodyPr/>
        <a:lstStyle/>
        <a:p>
          <a:endParaRPr lang="en-US"/>
        </a:p>
      </dgm:t>
    </dgm:pt>
    <dgm:pt modelId="{E7456A19-9DD4-CC41-A81C-F94C71CD6BAC}" type="pres">
      <dgm:prSet presAssocID="{BB80C402-7707-E44F-BB94-BCA8F6F4B11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94BD2-5431-3547-9A88-8E8DD0D6EAF6}" type="presOf" srcId="{60F88F53-A703-6344-9B94-B0C01539A1E1}" destId="{16A6E11C-BEA2-AE4E-95EC-331615C8A4A1}" srcOrd="1" destOrd="0" presId="urn:microsoft.com/office/officeart/2005/8/layout/venn1"/>
    <dgm:cxn modelId="{AC944794-4B2A-3140-A8E6-E54B3AA6D2F7}" srcId="{B78D34D5-4821-B344-B35C-691F0C9BC48E}" destId="{DF923758-63FD-524E-8D90-2F8EF0F78F12}" srcOrd="0" destOrd="0" parTransId="{9AFCF0F5-DF86-2648-A6E7-4B42D305D10C}" sibTransId="{7358B10D-C2AC-F54A-90E6-3FDB9A431998}"/>
    <dgm:cxn modelId="{50E6C4A3-2974-4B4C-9E33-E1D21BD20700}" srcId="{B78D34D5-4821-B344-B35C-691F0C9BC48E}" destId="{BB80C402-7707-E44F-BB94-BCA8F6F4B110}" srcOrd="2" destOrd="0" parTransId="{B0B4A98F-8DCF-4A4A-83F4-FDB924540B47}" sibTransId="{B30FCFF0-FDA2-7A4A-BA7F-03C80B879051}"/>
    <dgm:cxn modelId="{BBAA6B98-E9BE-7749-A35E-678861202529}" type="presOf" srcId="{B78D34D5-4821-B344-B35C-691F0C9BC48E}" destId="{D66E08FB-B50F-A144-A0F1-94CB7A6447AE}" srcOrd="0" destOrd="0" presId="urn:microsoft.com/office/officeart/2005/8/layout/venn1"/>
    <dgm:cxn modelId="{22D7C753-E9EE-534D-AF6A-8982002237B0}" type="presOf" srcId="{DF923758-63FD-524E-8D90-2F8EF0F78F12}" destId="{A6DE9AFF-5B90-A940-A0E4-E8B4D2FF78A5}" srcOrd="0" destOrd="0" presId="urn:microsoft.com/office/officeart/2005/8/layout/venn1"/>
    <dgm:cxn modelId="{FBFBF7D9-16BF-154A-BF5F-246774342461}" type="presOf" srcId="{60F88F53-A703-6344-9B94-B0C01539A1E1}" destId="{41104136-C9FE-F14F-AF53-CD862E3C4F1B}" srcOrd="0" destOrd="0" presId="urn:microsoft.com/office/officeart/2005/8/layout/venn1"/>
    <dgm:cxn modelId="{CB76AB7E-086F-3244-A750-08471A49C887}" srcId="{B78D34D5-4821-B344-B35C-691F0C9BC48E}" destId="{60F88F53-A703-6344-9B94-B0C01539A1E1}" srcOrd="1" destOrd="0" parTransId="{21BD6E93-98B0-244C-9BC2-3CF54105847B}" sibTransId="{30E9AD84-C178-944A-9EDA-640132CD8845}"/>
    <dgm:cxn modelId="{DE6F77D4-BA6B-F74F-94F5-2DC78625ECD3}" type="presOf" srcId="{BB80C402-7707-E44F-BB94-BCA8F6F4B110}" destId="{E7456A19-9DD4-CC41-A81C-F94C71CD6BAC}" srcOrd="1" destOrd="0" presId="urn:microsoft.com/office/officeart/2005/8/layout/venn1"/>
    <dgm:cxn modelId="{66266CB4-C01E-C440-8FD0-D7B4883B00EA}" type="presOf" srcId="{DF923758-63FD-524E-8D90-2F8EF0F78F12}" destId="{39EB7F57-7791-814D-86E9-225198F4581E}" srcOrd="1" destOrd="0" presId="urn:microsoft.com/office/officeart/2005/8/layout/venn1"/>
    <dgm:cxn modelId="{42AE1AE0-CEC3-5A49-A741-29B8871E1F9A}" type="presOf" srcId="{BB80C402-7707-E44F-BB94-BCA8F6F4B110}" destId="{E0B5F424-C980-1542-81D4-69F3A5D038BE}" srcOrd="0" destOrd="0" presId="urn:microsoft.com/office/officeart/2005/8/layout/venn1"/>
    <dgm:cxn modelId="{40894077-DE9C-204C-82C2-F60FBA8BE8E0}" type="presParOf" srcId="{D66E08FB-B50F-A144-A0F1-94CB7A6447AE}" destId="{A6DE9AFF-5B90-A940-A0E4-E8B4D2FF78A5}" srcOrd="0" destOrd="0" presId="urn:microsoft.com/office/officeart/2005/8/layout/venn1"/>
    <dgm:cxn modelId="{0538E930-70D2-4D44-BCA7-9763D525ECFC}" type="presParOf" srcId="{D66E08FB-B50F-A144-A0F1-94CB7A6447AE}" destId="{39EB7F57-7791-814D-86E9-225198F4581E}" srcOrd="1" destOrd="0" presId="urn:microsoft.com/office/officeart/2005/8/layout/venn1"/>
    <dgm:cxn modelId="{7F52E22C-148D-4D44-A3B4-32B8F6B970B3}" type="presParOf" srcId="{D66E08FB-B50F-A144-A0F1-94CB7A6447AE}" destId="{41104136-C9FE-F14F-AF53-CD862E3C4F1B}" srcOrd="2" destOrd="0" presId="urn:microsoft.com/office/officeart/2005/8/layout/venn1"/>
    <dgm:cxn modelId="{75BDD809-3398-AA4F-BDA2-9F049825725B}" type="presParOf" srcId="{D66E08FB-B50F-A144-A0F1-94CB7A6447AE}" destId="{16A6E11C-BEA2-AE4E-95EC-331615C8A4A1}" srcOrd="3" destOrd="0" presId="urn:microsoft.com/office/officeart/2005/8/layout/venn1"/>
    <dgm:cxn modelId="{92C707CD-122F-AF4B-B04E-C6B3A669D84C}" type="presParOf" srcId="{D66E08FB-B50F-A144-A0F1-94CB7A6447AE}" destId="{E0B5F424-C980-1542-81D4-69F3A5D038BE}" srcOrd="4" destOrd="0" presId="urn:microsoft.com/office/officeart/2005/8/layout/venn1"/>
    <dgm:cxn modelId="{58BFBB7D-6D1B-B74A-8542-3DD569A0C94D}" type="presParOf" srcId="{D66E08FB-B50F-A144-A0F1-94CB7A6447AE}" destId="{E7456A19-9DD4-CC41-A81C-F94C71CD6B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E3B3-640B-1743-A4D3-B3E3771D1D88}">
      <dsp:nvSpPr>
        <dsp:cNvPr id="0" name=""/>
        <dsp:cNvSpPr/>
      </dsp:nvSpPr>
      <dsp:spPr>
        <a:xfrm>
          <a:off x="0" y="653443"/>
          <a:ext cx="3150058" cy="3150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Relationships</a:t>
          </a:r>
          <a:endParaRPr lang="en-US" sz="3100" kern="1200" dirty="0"/>
        </a:p>
      </dsp:txBody>
      <dsp:txXfrm>
        <a:off x="461315" y="1114758"/>
        <a:ext cx="2227428" cy="2227428"/>
      </dsp:txXfrm>
    </dsp:sp>
    <dsp:sp modelId="{7ECA6045-E62D-BC41-96DB-19223E5DFEB7}">
      <dsp:nvSpPr>
        <dsp:cNvPr id="0" name=""/>
        <dsp:cNvSpPr/>
      </dsp:nvSpPr>
      <dsp:spPr>
        <a:xfrm rot="21561804">
          <a:off x="2878418" y="176863"/>
          <a:ext cx="1982215" cy="1063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878428" y="391264"/>
        <a:ext cx="1663272" cy="637886"/>
      </dsp:txXfrm>
    </dsp:sp>
    <dsp:sp modelId="{FB630C11-DCCB-7649-B77C-4E9783138895}">
      <dsp:nvSpPr>
        <dsp:cNvPr id="0" name=""/>
        <dsp:cNvSpPr/>
      </dsp:nvSpPr>
      <dsp:spPr>
        <a:xfrm>
          <a:off x="4734972" y="600639"/>
          <a:ext cx="3150058" cy="3150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Emotions</a:t>
          </a:r>
          <a:endParaRPr lang="en-US" sz="3100" kern="1200" dirty="0"/>
        </a:p>
      </dsp:txBody>
      <dsp:txXfrm>
        <a:off x="5196287" y="1061954"/>
        <a:ext cx="2227428" cy="2227428"/>
      </dsp:txXfrm>
    </dsp:sp>
    <dsp:sp modelId="{E4BCE4C3-12F6-B648-A5B6-BE01E5F43224}">
      <dsp:nvSpPr>
        <dsp:cNvPr id="0" name=""/>
        <dsp:cNvSpPr/>
      </dsp:nvSpPr>
      <dsp:spPr>
        <a:xfrm rot="10761502">
          <a:off x="3040391" y="3152682"/>
          <a:ext cx="1947037" cy="1063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59324" y="3363525"/>
        <a:ext cx="1628094" cy="63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E3B3-640B-1743-A4D3-B3E3771D1D88}">
      <dsp:nvSpPr>
        <dsp:cNvPr id="0" name=""/>
        <dsp:cNvSpPr/>
      </dsp:nvSpPr>
      <dsp:spPr>
        <a:xfrm>
          <a:off x="1668" y="600639"/>
          <a:ext cx="3150058" cy="3150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Risk</a:t>
          </a:r>
          <a:endParaRPr lang="en-US" sz="5400" kern="1200" dirty="0"/>
        </a:p>
      </dsp:txBody>
      <dsp:txXfrm>
        <a:off x="462983" y="1061954"/>
        <a:ext cx="2227428" cy="2227428"/>
      </dsp:txXfrm>
    </dsp:sp>
    <dsp:sp modelId="{7ECA6045-E62D-BC41-96DB-19223E5DFEB7}">
      <dsp:nvSpPr>
        <dsp:cNvPr id="0" name=""/>
        <dsp:cNvSpPr/>
      </dsp:nvSpPr>
      <dsp:spPr>
        <a:xfrm>
          <a:off x="2906133" y="155463"/>
          <a:ext cx="1963302" cy="10631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2906133" y="368092"/>
        <a:ext cx="1644359" cy="637886"/>
      </dsp:txXfrm>
    </dsp:sp>
    <dsp:sp modelId="{FB630C11-DCCB-7649-B77C-4E9783138895}">
      <dsp:nvSpPr>
        <dsp:cNvPr id="0" name=""/>
        <dsp:cNvSpPr/>
      </dsp:nvSpPr>
      <dsp:spPr>
        <a:xfrm>
          <a:off x="4734972" y="600639"/>
          <a:ext cx="3150058" cy="3150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Anxiety</a:t>
          </a:r>
          <a:endParaRPr lang="en-US" sz="5400" kern="1200" dirty="0"/>
        </a:p>
      </dsp:txBody>
      <dsp:txXfrm>
        <a:off x="5196287" y="1061954"/>
        <a:ext cx="2227428" cy="2227428"/>
      </dsp:txXfrm>
    </dsp:sp>
    <dsp:sp modelId="{E4BCE4C3-12F6-B648-A5B6-BE01E5F43224}">
      <dsp:nvSpPr>
        <dsp:cNvPr id="0" name=""/>
        <dsp:cNvSpPr/>
      </dsp:nvSpPr>
      <dsp:spPr>
        <a:xfrm rot="10800000">
          <a:off x="2833165" y="3257946"/>
          <a:ext cx="2249551" cy="1063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 rot="10800000">
        <a:off x="3152108" y="3470575"/>
        <a:ext cx="1930608" cy="637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7F7AB-6812-A04E-9E6E-75E94653812C}">
      <dsp:nvSpPr>
        <dsp:cNvPr id="0" name=""/>
        <dsp:cNvSpPr/>
      </dsp:nvSpPr>
      <dsp:spPr>
        <a:xfrm>
          <a:off x="2615602" y="13456"/>
          <a:ext cx="2178005" cy="14122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austerity </a:t>
          </a:r>
        </a:p>
      </dsp:txBody>
      <dsp:txXfrm>
        <a:off x="2934563" y="220275"/>
        <a:ext cx="1540083" cy="998611"/>
      </dsp:txXfrm>
    </dsp:sp>
    <dsp:sp modelId="{1044E493-A78F-BC41-ADE5-61066E54CA52}">
      <dsp:nvSpPr>
        <dsp:cNvPr id="0" name=""/>
        <dsp:cNvSpPr/>
      </dsp:nvSpPr>
      <dsp:spPr>
        <a:xfrm rot="2160189">
          <a:off x="4448191" y="1076813"/>
          <a:ext cx="77058" cy="42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50399" y="1154448"/>
        <a:ext cx="53941" cy="253289"/>
      </dsp:txXfrm>
    </dsp:sp>
    <dsp:sp modelId="{3924CAA1-0E64-9C4D-A474-3027D2B9B25F}">
      <dsp:nvSpPr>
        <dsp:cNvPr id="0" name=""/>
        <dsp:cNvSpPr/>
      </dsp:nvSpPr>
      <dsp:spPr>
        <a:xfrm>
          <a:off x="4123392" y="1199434"/>
          <a:ext cx="2204585" cy="1250807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accountability</a:t>
          </a:r>
          <a:endParaRPr lang="en-US" sz="1800" kern="1200" dirty="0"/>
        </a:p>
      </dsp:txBody>
      <dsp:txXfrm>
        <a:off x="4446246" y="1382610"/>
        <a:ext cx="1558877" cy="884455"/>
      </dsp:txXfrm>
    </dsp:sp>
    <dsp:sp modelId="{EF96EA74-7659-C74C-8DCD-0051F3E4EDF4}">
      <dsp:nvSpPr>
        <dsp:cNvPr id="0" name=""/>
        <dsp:cNvSpPr/>
      </dsp:nvSpPr>
      <dsp:spPr>
        <a:xfrm rot="5472614">
          <a:off x="5031329" y="2558242"/>
          <a:ext cx="348806" cy="42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084755" y="2590362"/>
        <a:ext cx="244164" cy="253289"/>
      </dsp:txXfrm>
    </dsp:sp>
    <dsp:sp modelId="{D4796111-0F9F-6D4C-925F-B37273E94D85}">
      <dsp:nvSpPr>
        <dsp:cNvPr id="0" name=""/>
        <dsp:cNvSpPr/>
      </dsp:nvSpPr>
      <dsp:spPr>
        <a:xfrm>
          <a:off x="3915220" y="3108156"/>
          <a:ext cx="2544805" cy="1036806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Professional reductionism</a:t>
          </a:r>
          <a:endParaRPr lang="en-US" sz="1800" kern="1200" dirty="0"/>
        </a:p>
      </dsp:txBody>
      <dsp:txXfrm>
        <a:off x="4287898" y="3259993"/>
        <a:ext cx="1799449" cy="733132"/>
      </dsp:txXfrm>
    </dsp:sp>
    <dsp:sp modelId="{531B765A-344B-AD45-A143-BD1F675F7145}">
      <dsp:nvSpPr>
        <dsp:cNvPr id="0" name=""/>
        <dsp:cNvSpPr/>
      </dsp:nvSpPr>
      <dsp:spPr>
        <a:xfrm rot="10711267">
          <a:off x="3599211" y="3453587"/>
          <a:ext cx="225161" cy="42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66748" y="3537144"/>
        <a:ext cx="157613" cy="253289"/>
      </dsp:txXfrm>
    </dsp:sp>
    <dsp:sp modelId="{C765B809-9C81-D143-9E1B-C50EB747519D}">
      <dsp:nvSpPr>
        <dsp:cNvPr id="0" name=""/>
        <dsp:cNvSpPr/>
      </dsp:nvSpPr>
      <dsp:spPr>
        <a:xfrm>
          <a:off x="1476034" y="3247683"/>
          <a:ext cx="2018740" cy="897279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Austere practice </a:t>
          </a:r>
          <a:endParaRPr lang="en-US" sz="1800" kern="1200" dirty="0"/>
        </a:p>
      </dsp:txBody>
      <dsp:txXfrm>
        <a:off x="1771672" y="3379086"/>
        <a:ext cx="1427464" cy="634473"/>
      </dsp:txXfrm>
    </dsp:sp>
    <dsp:sp modelId="{56CF8FE8-0154-9740-82AD-0D3093AD1861}">
      <dsp:nvSpPr>
        <dsp:cNvPr id="0" name=""/>
        <dsp:cNvSpPr/>
      </dsp:nvSpPr>
      <dsp:spPr>
        <a:xfrm rot="15650211">
          <a:off x="2134948" y="2648432"/>
          <a:ext cx="430948" cy="42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208354" y="2795375"/>
        <a:ext cx="304304" cy="253289"/>
      </dsp:txXfrm>
    </dsp:sp>
    <dsp:sp modelId="{41BFF416-978F-134E-A8D1-09C61943C884}">
      <dsp:nvSpPr>
        <dsp:cNvPr id="0" name=""/>
        <dsp:cNvSpPr/>
      </dsp:nvSpPr>
      <dsp:spPr>
        <a:xfrm>
          <a:off x="1228521" y="1200128"/>
          <a:ext cx="1910007" cy="124941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Anxiety and inefficiency </a:t>
          </a:r>
          <a:endParaRPr lang="en-US" sz="1800" kern="1200" dirty="0"/>
        </a:p>
      </dsp:txBody>
      <dsp:txXfrm>
        <a:off x="1508235" y="1383101"/>
        <a:ext cx="1350579" cy="883472"/>
      </dsp:txXfrm>
    </dsp:sp>
    <dsp:sp modelId="{36A30766-3444-394B-BB96-86E6442313A9}">
      <dsp:nvSpPr>
        <dsp:cNvPr id="0" name=""/>
        <dsp:cNvSpPr/>
      </dsp:nvSpPr>
      <dsp:spPr>
        <a:xfrm rot="19439811">
          <a:off x="2847210" y="1094132"/>
          <a:ext cx="102890" cy="4221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850158" y="1187633"/>
        <a:ext cx="72023" cy="253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9AFF-5B90-A940-A0E4-E8B4D2FF78A5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Feeling</a:t>
          </a:r>
          <a:endParaRPr lang="en-US" sz="3700" kern="1200" dirty="0"/>
        </a:p>
      </dsp:txBody>
      <dsp:txXfrm>
        <a:off x="3119088" y="531800"/>
        <a:ext cx="1991423" cy="1222010"/>
      </dsp:txXfrm>
    </dsp:sp>
    <dsp:sp modelId="{41104136-C9FE-F14F-AF53-CD862E3C4F1B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Doing</a:t>
          </a:r>
          <a:r>
            <a:rPr lang="en-US" sz="3700" kern="1200" baseline="0" dirty="0" smtClean="0"/>
            <a:t> </a:t>
          </a:r>
          <a:endParaRPr lang="en-US" sz="3700" kern="1200" dirty="0"/>
        </a:p>
      </dsp:txBody>
      <dsp:txXfrm>
        <a:off x="4567396" y="2455334"/>
        <a:ext cx="1629346" cy="1493567"/>
      </dsp:txXfrm>
    </dsp:sp>
    <dsp:sp modelId="{E0B5F424-C980-1542-81D4-69F3A5D038BE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Thinking</a:t>
          </a:r>
          <a:endParaRPr lang="en-US" sz="3700" kern="1200" dirty="0"/>
        </a:p>
      </dsp:txBody>
      <dsp:txXfrm>
        <a:off x="2032857" y="2455334"/>
        <a:ext cx="1629346" cy="1493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9AFF-5B90-A940-A0E4-E8B4D2FF78A5}">
      <dsp:nvSpPr>
        <dsp:cNvPr id="0" name=""/>
        <dsp:cNvSpPr/>
      </dsp:nvSpPr>
      <dsp:spPr>
        <a:xfrm>
          <a:off x="2637948" y="54391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Emotional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‘feeling’ containment</a:t>
          </a:r>
          <a:endParaRPr lang="en-US" sz="1900" kern="1200" dirty="0"/>
        </a:p>
      </dsp:txBody>
      <dsp:txXfrm>
        <a:off x="2986055" y="511282"/>
        <a:ext cx="1914588" cy="1174861"/>
      </dsp:txXfrm>
    </dsp:sp>
    <dsp:sp modelId="{41104136-C9FE-F14F-AF53-CD862E3C4F1B}">
      <dsp:nvSpPr>
        <dsp:cNvPr id="0" name=""/>
        <dsp:cNvSpPr/>
      </dsp:nvSpPr>
      <dsp:spPr>
        <a:xfrm>
          <a:off x="358001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Organisational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‘doing’ containment</a:t>
          </a:r>
          <a:endParaRPr lang="en-US" sz="1900" kern="1200" dirty="0"/>
        </a:p>
      </dsp:txBody>
      <dsp:txXfrm>
        <a:off x="4378483" y="2360600"/>
        <a:ext cx="1566481" cy="1435941"/>
      </dsp:txXfrm>
    </dsp:sp>
    <dsp:sp modelId="{E0B5F424-C980-1542-81D4-69F3A5D038BE}">
      <dsp:nvSpPr>
        <dsp:cNvPr id="0" name=""/>
        <dsp:cNvSpPr/>
      </dsp:nvSpPr>
      <dsp:spPr>
        <a:xfrm>
          <a:off x="1695883" y="1686143"/>
          <a:ext cx="2610802" cy="26108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Epistemological ‘knowing’ containment</a:t>
          </a:r>
          <a:endParaRPr lang="en-US" sz="1900" kern="1200" dirty="0"/>
        </a:p>
      </dsp:txBody>
      <dsp:txXfrm>
        <a:off x="194173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E233-E5EA-8D49-BF30-1F6C8082D3B9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52FA-923F-4443-95F7-ADEC9ABDA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8205A-A884-E045-BE3D-3D436C6C8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0456E-AF57-D240-A749-F10B3890A98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88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33A05-3866-8E47-9000-9CF6EB5383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254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2010 University of Michigan study showed Students were 40% less empathic than they were 30 years ago and much of drop since 2000. Trend attributed to social media, reality TV and ‘hyper competitiveness’  (Cain, 2012)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sz="1200" dirty="0" smtClean="0"/>
              <a:t>We don’t </a:t>
            </a:r>
            <a:r>
              <a:rPr lang="en-US" sz="1200" b="1" dirty="0" smtClean="0"/>
              <a:t>have</a:t>
            </a:r>
            <a:r>
              <a:rPr lang="en-US" sz="1200" dirty="0" smtClean="0"/>
              <a:t> a market economy, we </a:t>
            </a:r>
            <a:r>
              <a:rPr lang="en-US" sz="1200" b="1" dirty="0" smtClean="0"/>
              <a:t>are</a:t>
            </a:r>
            <a:r>
              <a:rPr lang="en-US" sz="1200" dirty="0" smtClean="0"/>
              <a:t> a market economy’ (</a:t>
            </a:r>
            <a:r>
              <a:rPr lang="en-US" sz="1200" dirty="0" err="1" smtClean="0"/>
              <a:t>Sandel</a:t>
            </a:r>
            <a:r>
              <a:rPr lang="en-US" sz="1200" dirty="0" smtClean="0"/>
              <a:t>, 2012)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33A05-3866-8E47-9000-9CF6EB5383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6A745-6993-8148-A173-F1FC08845EB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94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2B050-904E-9E47-8FCD-71D50E0C2B6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5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33A05-3866-8E47-9000-9CF6EB5383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65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1C98-1B39-F649-A252-67F9DA9BD4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126A4-3924-EC47-80F7-6B0395C3F4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2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126A4-3924-EC47-80F7-6B0395C3F4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6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6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B2089-32CD-5041-B28A-2818E7E78F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A951C6B-069E-0B4E-9590-D1F7FC43590D}" type="slidenum">
              <a:rPr lang="en-GB"/>
              <a:pPr/>
              <a:t>4</a:t>
            </a:fld>
            <a:endParaRPr lang="en-GB"/>
          </a:p>
        </p:txBody>
      </p:sp>
      <p:sp>
        <p:nvSpPr>
          <p:cNvPr id="686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0A5B306-08D1-F541-AC95-0B39E6664C4C}" type="slidenum">
              <a:rPr lang="en-GB"/>
              <a:pPr/>
              <a:t>6</a:t>
            </a:fld>
            <a:endParaRPr lang="en-GB"/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0456E-AF57-D240-A749-F10B3890A98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552FA-923F-4443-95F7-ADEC9ABDA7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7866" y="78457"/>
            <a:ext cx="9015411" cy="6690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062966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46" y="5376110"/>
            <a:ext cx="796508" cy="93341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804335"/>
            <a:ext cx="6858001" cy="3098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5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06BF-1382-1249-B315-2B9B840A211C}" type="datetimeFigureOut">
              <a:rPr lang="en-US" smtClean="0"/>
              <a:pPr/>
              <a:t>12/3/18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2370-BC5A-C74D-8233-2928A8C96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google.co.uk/search?q=define+prosperity&amp;sa=X&amp;ved=0CCkQ_SowAGoVChMI38_cu_2kyAIVxbYaCh0NCwt1" TargetMode="External"/><Relationship Id="rId12" Type="http://schemas.openxmlformats.org/officeDocument/2006/relationships/hyperlink" Target="https://www.google.co.uk/search?q=define+profit&amp;sa=X&amp;ved=0CCoQ_SowAGoVChMI38_cu_2kyAIVxbYaCh0NCwt1" TargetMode="External"/><Relationship Id="rId13" Type="http://schemas.openxmlformats.org/officeDocument/2006/relationships/hyperlink" Target="https://www.google.co.uk/search?q=define+good&amp;sa=X&amp;ved=0CCsQ_SowAGoVChMI38_cu_2kyAIVxbYaCh0NCwt1" TargetMode="External"/><Relationship Id="rId14" Type="http://schemas.openxmlformats.org/officeDocument/2006/relationships/hyperlink" Target="https://www.google.co.uk/search?q=define+success&amp;sa=X&amp;ved=0CCwQ_SowAGoVChMI38_cu_2kyAIVxbYaCh0NCwt1" TargetMode="External"/><Relationship Id="rId15" Type="http://schemas.openxmlformats.org/officeDocument/2006/relationships/hyperlink" Target="https://www.google.co.uk/search?q=define+fortune&amp;sa=X&amp;ved=0CC0Q_SowAGoVChMI38_cu_2kyAIVxbYaCh0NCwt1" TargetMode="External"/><Relationship Id="rId16" Type="http://schemas.openxmlformats.org/officeDocument/2006/relationships/hyperlink" Target="https://www.google.co.uk/search?q=define+advantage&amp;sa=X&amp;ved=0CC4Q_SowAGoVChMI38_cu_2kyAIVxbYaCh0NCwt1" TargetMode="External"/><Relationship Id="rId17" Type="http://schemas.openxmlformats.org/officeDocument/2006/relationships/hyperlink" Target="https://www.google.co.uk/search?q=define+interest&amp;sa=X&amp;ved=0CC8Q_SowAGoVChMI38_cu_2kyAIVxbYaCh0NCwt1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www.google.co.uk/search?q=define+welfare&amp;sa=X&amp;ved=0CCIQ_SowAGoVChMI38_cu_2kyAIVxbYaCh0NCwt1" TargetMode="External"/><Relationship Id="rId5" Type="http://schemas.openxmlformats.org/officeDocument/2006/relationships/hyperlink" Target="https://www.google.co.uk/search?q=define+health&amp;sa=X&amp;ved=0CCMQ_SowAGoVChMI38_cu_2kyAIVxbYaCh0NCwt1" TargetMode="External"/><Relationship Id="rId6" Type="http://schemas.openxmlformats.org/officeDocument/2006/relationships/hyperlink" Target="https://www.google.co.uk/search?q=define+happiness&amp;sa=X&amp;ved=0CCQQ_SowAGoVChMI38_cu_2kyAIVxbYaCh0NCwt1" TargetMode="External"/><Relationship Id="rId7" Type="http://schemas.openxmlformats.org/officeDocument/2006/relationships/hyperlink" Target="https://www.google.co.uk/search?q=define+comfort&amp;sa=X&amp;ved=0CCUQ_SowAGoVChMI38_cu_2kyAIVxbYaCh0NCwt1" TargetMode="External"/><Relationship Id="rId8" Type="http://schemas.openxmlformats.org/officeDocument/2006/relationships/hyperlink" Target="https://www.google.co.uk/search?q=define+security&amp;sa=X&amp;ved=0CCYQ_SowAGoVChMI38_cu_2kyAIVxbYaCh0NCwt1" TargetMode="External"/><Relationship Id="rId9" Type="http://schemas.openxmlformats.org/officeDocument/2006/relationships/hyperlink" Target="https://www.google.co.uk/search?q=define+safety&amp;sa=X&amp;ved=0CCcQ_SowAGoVChMI38_cu_2kyAIVxbYaCh0NCwt1" TargetMode="External"/><Relationship Id="rId10" Type="http://schemas.openxmlformats.org/officeDocument/2006/relationships/hyperlink" Target="https://www.google.co.uk/search?q=define+protection&amp;sa=X&amp;ved=0CCgQ_SowAGoVChMI38_cu_2kyAIVxbYaCh0NCwt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762297"/>
            <a:ext cx="6858000" cy="1852762"/>
          </a:xfrm>
        </p:spPr>
        <p:txBody>
          <a:bodyPr>
            <a:noAutofit/>
          </a:bodyPr>
          <a:lstStyle/>
          <a:p>
            <a:r>
              <a:rPr lang="en-US" sz="2000" b="1" dirty="0"/>
              <a:t>Gillian Ruch </a:t>
            </a:r>
            <a:br>
              <a:rPr lang="en-US" sz="2000" b="1" dirty="0"/>
            </a:br>
            <a:r>
              <a:rPr lang="en-US" sz="2000" dirty="0"/>
              <a:t>Professor of Social Work 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 smtClean="0"/>
              <a:t>University of Helsinki</a:t>
            </a:r>
          </a:p>
          <a:p>
            <a:r>
              <a:rPr lang="en-US" sz="2000" dirty="0" smtClean="0"/>
              <a:t>November 2018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2044" y="690150"/>
            <a:ext cx="8379912" cy="2324099"/>
          </a:xfrm>
        </p:spPr>
        <p:txBody>
          <a:bodyPr>
            <a:noAutofit/>
          </a:bodyPr>
          <a:lstStyle/>
          <a:p>
            <a:r>
              <a:rPr lang="en-GB" sz="3600" b="1" dirty="0"/>
              <a:t>Who do you think you are? </a:t>
            </a:r>
            <a:br>
              <a:rPr lang="en-GB" sz="3600" b="1" dirty="0"/>
            </a:br>
            <a:r>
              <a:rPr lang="en-GB" sz="3600" b="1" dirty="0"/>
              <a:t>Discovering and developing reflective and relationship-based practice</a:t>
            </a:r>
            <a:r>
              <a:rPr lang="en-GB" sz="3600" dirty="0"/>
              <a:t/>
            </a:r>
            <a:br>
              <a:rPr lang="en-GB" sz="3600" dirty="0"/>
            </a:b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5131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917950" y="2830513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Anxiety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Obstacles </a:t>
            </a:r>
            <a:r>
              <a:rPr lang="en-US" sz="3600" b="1" dirty="0"/>
              <a:t>to emotionally informed </a:t>
            </a:r>
            <a:r>
              <a:rPr lang="en-US" sz="3600" b="1" dirty="0" smtClean="0"/>
              <a:t>practice: Anxiety, risk and austerity</a:t>
            </a:r>
            <a:r>
              <a:rPr lang="en-US" sz="3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90389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3562758" y="4323809"/>
            <a:ext cx="121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Austerity Cycle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6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Austerity, Anxiety and Emotion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 smtClean="0"/>
          </a:p>
          <a:p>
            <a:r>
              <a:rPr lang="en-US" sz="12800" dirty="0" smtClean="0">
                <a:latin typeface="+mj-lt"/>
              </a:rPr>
              <a:t>So not just financial austerity but </a:t>
            </a:r>
            <a:r>
              <a:rPr lang="en-US" sz="12800" b="1" dirty="0" smtClean="0">
                <a:latin typeface="+mj-lt"/>
              </a:rPr>
              <a:t>emotional</a:t>
            </a:r>
            <a:r>
              <a:rPr lang="en-US" sz="12800" dirty="0" smtClean="0">
                <a:latin typeface="+mj-lt"/>
              </a:rPr>
              <a:t> austerity</a:t>
            </a:r>
          </a:p>
          <a:p>
            <a:endParaRPr lang="en-US" sz="12800" dirty="0" smtClean="0">
              <a:latin typeface="+mj-lt"/>
            </a:endParaRPr>
          </a:p>
          <a:p>
            <a:r>
              <a:rPr lang="en-US" sz="12800" dirty="0" smtClean="0">
                <a:latin typeface="+mj-lt"/>
              </a:rPr>
              <a:t>D</a:t>
            </a:r>
            <a:r>
              <a:rPr lang="en-US" sz="12800" dirty="0">
                <a:latin typeface="+mj-lt"/>
              </a:rPr>
              <a:t>ysfunction and d</a:t>
            </a:r>
            <a:r>
              <a:rPr lang="en-US" sz="12800" dirty="0" smtClean="0">
                <a:latin typeface="+mj-lt"/>
              </a:rPr>
              <a:t>istress  - anxiety - defensive practice</a:t>
            </a:r>
          </a:p>
          <a:p>
            <a:endParaRPr lang="en-US" sz="12800" dirty="0" smtClean="0">
              <a:latin typeface="+mj-lt"/>
            </a:endParaRPr>
          </a:p>
          <a:p>
            <a:r>
              <a:rPr lang="en-US" sz="12800" dirty="0" smtClean="0">
                <a:latin typeface="+mj-lt"/>
              </a:rPr>
              <a:t>Compounded  by contemporary trends (Cain, 2012;  </a:t>
            </a:r>
            <a:r>
              <a:rPr lang="en-US" sz="12800" dirty="0" err="1" smtClean="0">
                <a:latin typeface="+mj-lt"/>
              </a:rPr>
              <a:t>Sandel</a:t>
            </a:r>
            <a:r>
              <a:rPr lang="en-US" sz="12800" dirty="0" smtClean="0">
                <a:latin typeface="+mj-lt"/>
              </a:rPr>
              <a:t>, 2012;  </a:t>
            </a:r>
            <a:r>
              <a:rPr lang="en-US" sz="12800" dirty="0" err="1" smtClean="0">
                <a:latin typeface="+mj-lt"/>
              </a:rPr>
              <a:t>Turkle</a:t>
            </a:r>
            <a:r>
              <a:rPr lang="en-US" sz="12800" dirty="0" smtClean="0">
                <a:latin typeface="+mj-lt"/>
              </a:rPr>
              <a:t>, 2010)</a:t>
            </a:r>
          </a:p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457200"/>
            <a:ext cx="10668000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 and wellbeing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7008" y="2505075"/>
            <a:ext cx="2353056" cy="265509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WELLBEING: the </a:t>
            </a:r>
            <a:r>
              <a:rPr lang="en-US" dirty="0"/>
              <a:t>state of being comfortable, healthy, or happy.</a:t>
            </a:r>
          </a:p>
          <a:p>
            <a:r>
              <a:rPr lang="en-US" dirty="0" err="1" smtClean="0"/>
              <a:t>synonyms:</a:t>
            </a:r>
            <a:r>
              <a:rPr lang="en-US" dirty="0" err="1" smtClean="0">
                <a:hlinkClick r:id="rId4"/>
              </a:rPr>
              <a:t>welfare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health</a:t>
            </a:r>
            <a:r>
              <a:rPr lang="en-US" dirty="0"/>
              <a:t>, good health, </a:t>
            </a:r>
            <a:r>
              <a:rPr lang="en-US" dirty="0">
                <a:hlinkClick r:id="rId6"/>
              </a:rPr>
              <a:t>happiness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comfort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security</a:t>
            </a:r>
            <a:r>
              <a:rPr lang="en-US" dirty="0"/>
              <a:t>, </a:t>
            </a:r>
            <a:r>
              <a:rPr lang="en-US" dirty="0">
                <a:hlinkClick r:id="rId9"/>
              </a:rPr>
              <a:t>safety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protection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prosperity</a:t>
            </a:r>
            <a:r>
              <a:rPr lang="en-US" dirty="0"/>
              <a:t>, </a:t>
            </a:r>
            <a:r>
              <a:rPr lang="en-US" dirty="0">
                <a:hlinkClick r:id="rId12"/>
              </a:rPr>
              <a:t>profit</a:t>
            </a:r>
            <a:r>
              <a:rPr lang="en-US" dirty="0"/>
              <a:t>, </a:t>
            </a:r>
            <a:r>
              <a:rPr lang="en-US" dirty="0">
                <a:hlinkClick r:id="rId13"/>
              </a:rPr>
              <a:t>good</a:t>
            </a:r>
            <a:r>
              <a:rPr lang="en-US" dirty="0"/>
              <a:t>, </a:t>
            </a:r>
            <a:r>
              <a:rPr lang="en-US" dirty="0">
                <a:hlinkClick r:id="rId14"/>
              </a:rPr>
              <a:t>success</a:t>
            </a:r>
            <a:r>
              <a:rPr lang="en-US" dirty="0"/>
              <a:t>, </a:t>
            </a:r>
            <a:r>
              <a:rPr lang="en-US" dirty="0">
                <a:hlinkClick r:id="rId15"/>
              </a:rPr>
              <a:t>fortune</a:t>
            </a:r>
            <a:r>
              <a:rPr lang="en-US" dirty="0"/>
              <a:t>, good fortune, </a:t>
            </a:r>
            <a:r>
              <a:rPr lang="en-US" dirty="0">
                <a:hlinkClick r:id="rId16"/>
              </a:rPr>
              <a:t>advantage</a:t>
            </a:r>
            <a:r>
              <a:rPr lang="en-US" dirty="0"/>
              <a:t>, </a:t>
            </a:r>
            <a:r>
              <a:rPr lang="en-US" dirty="0">
                <a:hlinkClick r:id="rId17"/>
              </a:rPr>
              <a:t>interest</a:t>
            </a:r>
            <a:r>
              <a:rPr lang="en-US" dirty="0"/>
              <a:t>, prosperousness, </a:t>
            </a:r>
            <a:r>
              <a:rPr lang="en-US" dirty="0" smtClean="0"/>
              <a:t>successfulness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Characteristics of </a:t>
            </a:r>
            <a:br>
              <a:rPr lang="en-US" b="1" dirty="0" smtClean="0"/>
            </a:br>
            <a:r>
              <a:rPr lang="en-US" b="1" dirty="0" smtClean="0"/>
              <a:t>Emotionally Austere Practice</a:t>
            </a:r>
            <a:endParaRPr 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2400" dirty="0" smtClean="0"/>
              <a:t>Certain</a:t>
            </a:r>
          </a:p>
          <a:p>
            <a:r>
              <a:rPr lang="en-US" sz="2400" dirty="0" smtClean="0"/>
              <a:t>Simple</a:t>
            </a:r>
          </a:p>
          <a:p>
            <a:r>
              <a:rPr lang="en-US" sz="2400" dirty="0" smtClean="0"/>
              <a:t>Risk-free and averse</a:t>
            </a:r>
          </a:p>
          <a:p>
            <a:r>
              <a:rPr lang="en-US" sz="2400" dirty="0" smtClean="0"/>
              <a:t>Doing</a:t>
            </a:r>
          </a:p>
          <a:p>
            <a:r>
              <a:rPr lang="en-US" sz="2400" dirty="0" smtClean="0"/>
              <a:t>Cognitive/Rational  </a:t>
            </a:r>
          </a:p>
          <a:p>
            <a:r>
              <a:rPr lang="en-US" sz="2400" dirty="0" smtClean="0"/>
              <a:t>Objective</a:t>
            </a:r>
          </a:p>
          <a:p>
            <a:r>
              <a:rPr lang="en-US" sz="2400" dirty="0" smtClean="0"/>
              <a:t>Outcome-driven</a:t>
            </a:r>
          </a:p>
          <a:p>
            <a:r>
              <a:rPr lang="en-US" sz="2400" dirty="0" smtClean="0"/>
              <a:t>Techno-bureaucratic </a:t>
            </a:r>
            <a:r>
              <a:rPr lang="en-US" sz="2400" dirty="0" err="1" smtClean="0"/>
              <a:t>compet</a:t>
            </a:r>
            <a:r>
              <a:rPr lang="en-US" sz="2400" dirty="0" smtClean="0"/>
              <a:t>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Uncertain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Complex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Risk-ridden and </a:t>
            </a:r>
            <a:r>
              <a:rPr lang="en-US" sz="2400" dirty="0" smtClean="0"/>
              <a:t>tolerant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Being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Affective/Irrational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Subjective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Relationship</a:t>
            </a:r>
            <a:r>
              <a:rPr lang="en-US" sz="2400" dirty="0"/>
              <a:t>-</a:t>
            </a:r>
            <a:r>
              <a:rPr lang="en-US" sz="2400" dirty="0" smtClean="0"/>
              <a:t>based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Emotional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6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Sustaining emotionally informed practice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/>
        </p:nvPicPr>
        <p:blipFill>
          <a:blip r:embed="rId3"/>
          <a:srcRect t="6443" b="6443"/>
          <a:stretch>
            <a:fillRect/>
          </a:stretch>
        </p:blipFill>
        <p:spPr>
          <a:xfrm>
            <a:off x="1886857" y="1682677"/>
            <a:ext cx="5225142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Austere Anxious Avoidance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+mj-lt"/>
              </a:rPr>
              <a:t>  </a:t>
            </a:r>
            <a:r>
              <a:rPr lang="en-GB" sz="2800" dirty="0" smtClean="0">
                <a:latin typeface="+mj-lt"/>
              </a:rPr>
              <a:t>What is it, at root, that is being avoided?... Of particular relevance are frequent examples of “turning a blind eye” – that is failing to see what is before one’s eyes because to do so would cause too much psychic disturbance – and of various forms of “attacks on linking” – that is systematic disconnection between things which logically belong together, again a defence which is employed because to make the link would be a source of painful anxiety (Rustin, 2005:12). 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2" y="6126163"/>
            <a:ext cx="901831" cy="5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Social systems as defences against anxiety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>
                <a:latin typeface="+mj-lt"/>
              </a:rPr>
              <a:t>Menzies-</a:t>
            </a:r>
            <a:r>
              <a:rPr lang="en-US" sz="3200" dirty="0" err="1" smtClean="0">
                <a:latin typeface="+mj-lt"/>
              </a:rPr>
              <a:t>Lyth</a:t>
            </a:r>
            <a:r>
              <a:rPr lang="en-US" sz="3200" dirty="0" smtClean="0">
                <a:latin typeface="+mj-lt"/>
              </a:rPr>
              <a:t> (1988) - seminal work</a:t>
            </a:r>
          </a:p>
          <a:p>
            <a:pPr marL="0" indent="0"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Armstrong and Rustin, 2014; Lees </a:t>
            </a:r>
            <a:r>
              <a:rPr lang="en-US" sz="3200" i="1" dirty="0" smtClean="0">
                <a:latin typeface="+mj-lt"/>
              </a:rPr>
              <a:t>et al</a:t>
            </a:r>
            <a:r>
              <a:rPr lang="en-US" sz="3200" dirty="0" smtClean="0">
                <a:latin typeface="+mj-lt"/>
              </a:rPr>
              <a:t>, 2012; Taylor et al, 2008; Whittaker, 2011 - contemporary versions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2" y="5561801"/>
            <a:ext cx="2061841" cy="1080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3600" b="1" dirty="0" smtClean="0"/>
              <a:t>Contemporary examples of social systems </a:t>
            </a:r>
            <a:br>
              <a:rPr lang="en-US" sz="3600" b="1" dirty="0" smtClean="0"/>
            </a:br>
            <a:r>
              <a:rPr lang="en-US" sz="3600" b="1" dirty="0" smtClean="0"/>
              <a:t>as defences against anxiety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8000" dirty="0" smtClean="0"/>
          </a:p>
          <a:p>
            <a:r>
              <a:rPr lang="en-GB" sz="9600" dirty="0"/>
              <a:t>Proliferation of policies and procedures  - bureaucratisation of practice</a:t>
            </a:r>
          </a:p>
          <a:p>
            <a:endParaRPr lang="en-US" sz="9600" dirty="0" smtClean="0"/>
          </a:p>
          <a:p>
            <a:r>
              <a:rPr lang="en-US" sz="9600" dirty="0" smtClean="0"/>
              <a:t>Performance indicators and audit</a:t>
            </a:r>
          </a:p>
          <a:p>
            <a:endParaRPr lang="en-US" sz="9600" dirty="0" smtClean="0"/>
          </a:p>
          <a:p>
            <a:r>
              <a:rPr lang="en-US" sz="9600" dirty="0" smtClean="0"/>
              <a:t>IT systems - ‘from the relational to the informational’ (</a:t>
            </a:r>
            <a:r>
              <a:rPr lang="en-US" sz="9600" dirty="0"/>
              <a:t>P</a:t>
            </a:r>
            <a:r>
              <a:rPr lang="en-US" sz="9600" dirty="0" smtClean="0"/>
              <a:t>arton, 2008) </a:t>
            </a:r>
          </a:p>
          <a:p>
            <a:endParaRPr lang="en-US" sz="9600" dirty="0" smtClean="0"/>
          </a:p>
          <a:p>
            <a:r>
              <a:rPr lang="en-US" sz="9600" dirty="0" smtClean="0"/>
              <a:t>Case management supervision</a:t>
            </a:r>
          </a:p>
          <a:p>
            <a:endParaRPr lang="en-US" sz="9600" dirty="0" smtClean="0"/>
          </a:p>
          <a:p>
            <a:r>
              <a:rPr lang="en-US" sz="9600" dirty="0" smtClean="0"/>
              <a:t>Diminished professional responsibility and</a:t>
            </a:r>
            <a:r>
              <a:rPr lang="en-GB" sz="9600" dirty="0" smtClean="0"/>
              <a:t> delegated decision-making</a:t>
            </a:r>
          </a:p>
          <a:p>
            <a:pPr marL="0" indent="0">
              <a:lnSpc>
                <a:spcPct val="80000"/>
              </a:lnSpc>
              <a:buNone/>
            </a:pPr>
            <a:endParaRPr lang="en-GB" sz="9600" dirty="0" smtClean="0"/>
          </a:p>
          <a:p>
            <a:pPr>
              <a:lnSpc>
                <a:spcPct val="80000"/>
              </a:lnSpc>
            </a:pPr>
            <a:endParaRPr lang="en-GB" sz="8000" dirty="0" smtClean="0"/>
          </a:p>
          <a:p>
            <a:pPr marL="0" indent="0">
              <a:lnSpc>
                <a:spcPct val="80000"/>
              </a:lnSpc>
              <a:buNone/>
            </a:pPr>
            <a:endParaRPr lang="en-GB" sz="8000" dirty="0" smtClean="0"/>
          </a:p>
          <a:p>
            <a:pPr>
              <a:lnSpc>
                <a:spcPct val="80000"/>
              </a:lnSpc>
            </a:pPr>
            <a:endParaRPr lang="en-GB" sz="4500" dirty="0" smtClean="0"/>
          </a:p>
          <a:p>
            <a:pPr marL="274320" indent="-274320">
              <a:lnSpc>
                <a:spcPct val="80000"/>
              </a:lnSpc>
              <a:defRPr/>
            </a:pPr>
            <a:endParaRPr lang="en-GB" dirty="0" smtClean="0"/>
          </a:p>
          <a:p>
            <a:pPr marL="274320" indent="-274320">
              <a:lnSpc>
                <a:spcPct val="80000"/>
              </a:lnSpc>
              <a:buNone/>
              <a:defRPr/>
            </a:pPr>
            <a:r>
              <a:rPr lang="en-GB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are we heading?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Why emotions matters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Principles of emotionally integrated practice </a:t>
            </a:r>
          </a:p>
          <a:p>
            <a:endParaRPr lang="en-US" sz="2800" dirty="0" smtClean="0"/>
          </a:p>
          <a:p>
            <a:r>
              <a:rPr lang="en-US" sz="2800" dirty="0" smtClean="0"/>
              <a:t>Obstacles </a:t>
            </a:r>
            <a:r>
              <a:rPr lang="en-US" sz="2800" dirty="0"/>
              <a:t>to emotionally integrated  </a:t>
            </a:r>
            <a:r>
              <a:rPr lang="en-US" sz="2800" dirty="0" smtClean="0"/>
              <a:t>practice </a:t>
            </a:r>
          </a:p>
          <a:p>
            <a:endParaRPr lang="en-US" sz="2800" dirty="0" smtClean="0"/>
          </a:p>
          <a:p>
            <a:r>
              <a:rPr lang="en-US" sz="2800" dirty="0" smtClean="0"/>
              <a:t>Sustaining </a:t>
            </a:r>
            <a:r>
              <a:rPr lang="en-US" sz="2800" dirty="0"/>
              <a:t>emotionally integrated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3440"/>
            <a:ext cx="7886700" cy="9265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Anxiety and containment: Sustaining emotionally-  </a:t>
            </a:r>
            <a:r>
              <a:rPr lang="en-US" sz="2800" b="1" dirty="0" smtClean="0"/>
              <a:t>informed, reflective and relational </a:t>
            </a:r>
            <a:r>
              <a:rPr lang="en-US" sz="2800" b="1" dirty="0" smtClean="0"/>
              <a:t>practice  </a:t>
            </a:r>
            <a:endParaRPr lang="en-US" sz="28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52706" y="2125267"/>
            <a:ext cx="2994104" cy="3364706"/>
          </a:xfrm>
        </p:spPr>
      </p:pic>
      <p:pic>
        <p:nvPicPr>
          <p:cNvPr id="5" name="Content Placeholder 3" descr="PottyTraining"/>
          <p:cNvPicPr>
            <a:picLocks noChangeAspect="1" noChangeArrowheads="1"/>
          </p:cNvPicPr>
          <p:nvPr/>
        </p:nvPicPr>
        <p:blipFill>
          <a:blip r:embed="rId4"/>
          <a:srcRect l="3226" b="12590"/>
          <a:stretch>
            <a:fillRect/>
          </a:stretch>
        </p:blipFill>
        <p:spPr>
          <a:xfrm>
            <a:off x="5398585" y="2125267"/>
            <a:ext cx="3044282" cy="336470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t="16663" b="16663"/>
          <a:stretch>
            <a:fillRect/>
          </a:stretch>
        </p:blipFill>
        <p:spPr bwMode="auto">
          <a:xfrm>
            <a:off x="752706" y="2125266"/>
            <a:ext cx="2994104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116632"/>
            <a:ext cx="8229600" cy="1364696"/>
          </a:xfrm>
        </p:spPr>
        <p:txBody>
          <a:bodyPr>
            <a:normAutofit fontScale="90000"/>
          </a:bodyPr>
          <a:lstStyle/>
          <a:p>
            <a:r>
              <a:rPr lang="en-GB" sz="3111" dirty="0" smtClean="0">
                <a:latin typeface="Lucida Sans" charset="0"/>
              </a:rPr>
              <a:t/>
            </a:r>
            <a:br>
              <a:rPr lang="en-GB" sz="3111" dirty="0" smtClean="0">
                <a:latin typeface="Lucida Sans" charset="0"/>
              </a:rPr>
            </a:br>
            <a:r>
              <a:rPr lang="en-GB" sz="3111" dirty="0" smtClean="0">
                <a:latin typeface="Lucida Sans" charset="0"/>
              </a:rPr>
              <a:t/>
            </a:r>
            <a:br>
              <a:rPr lang="en-GB" sz="3111" dirty="0" smtClean="0">
                <a:latin typeface="Lucida Sans" charset="0"/>
              </a:rPr>
            </a:br>
            <a:r>
              <a:rPr lang="en-GB" sz="3111" dirty="0">
                <a:latin typeface="Lucida Sans" charset="0"/>
              </a:rPr>
              <a:t/>
            </a:r>
            <a:br>
              <a:rPr lang="en-GB" sz="3111" dirty="0">
                <a:latin typeface="Lucida Sans" charset="0"/>
              </a:rPr>
            </a:br>
            <a:r>
              <a:rPr lang="en-US" sz="3111" dirty="0" smtClean="0">
                <a:latin typeface="Lucida Sans" charset="0"/>
              </a:rPr>
              <a:t>The inter-dependent characteristics of integrated contemporary practice</a:t>
            </a:r>
            <a:br>
              <a:rPr lang="en-US" sz="3111" dirty="0" smtClean="0">
                <a:latin typeface="Lucida Sans" charset="0"/>
              </a:rPr>
            </a:br>
            <a:r>
              <a:rPr lang="en-US" sz="1100" b="1" dirty="0"/>
              <a:t>©Gillian Ruch2014</a:t>
            </a:r>
            <a:br>
              <a:rPr lang="en-US" sz="1100" b="1" dirty="0"/>
            </a:br>
            <a:r>
              <a:rPr lang="en-GB" dirty="0" smtClean="0">
                <a:latin typeface="Times" charset="0"/>
              </a:rPr>
              <a:t/>
            </a:r>
            <a:br>
              <a:rPr lang="en-GB" dirty="0" smtClean="0">
                <a:latin typeface="Times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2362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Reflective and </a:t>
            </a:r>
          </a:p>
          <a:p>
            <a:r>
              <a:rPr lang="en-US" dirty="0" smtClean="0"/>
              <a:t>relationship-based</a:t>
            </a:r>
          </a:p>
          <a:p>
            <a:r>
              <a:rPr lang="en-US" dirty="0" smtClean="0"/>
              <a:t>leaders and practitioners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724400" y="3008530"/>
            <a:ext cx="1447800" cy="1030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2" y="5561801"/>
            <a:ext cx="2061841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Sans" charset="0"/>
              </a:rPr>
              <a:t/>
            </a:r>
            <a:br>
              <a:rPr lang="en-US" dirty="0" smtClean="0">
                <a:latin typeface="Lucida Sans" charset="0"/>
              </a:rPr>
            </a:br>
            <a:r>
              <a:rPr lang="en-US" sz="3600" dirty="0" smtClean="0">
                <a:latin typeface="Lucida Sans" charset="0"/>
              </a:rPr>
              <a:t>The inter-dependent characteristics of integrated contemporary practice </a:t>
            </a:r>
            <a:br>
              <a:rPr lang="en-US" sz="3600" dirty="0" smtClean="0">
                <a:latin typeface="Lucida Sans" charset="0"/>
              </a:rPr>
            </a:br>
            <a:r>
              <a:rPr lang="en-US" sz="1600" b="1" dirty="0" smtClean="0"/>
              <a:t>©Gillian Ruch2014</a:t>
            </a:r>
            <a:br>
              <a:rPr lang="en-US" sz="1600" b="1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955"/>
            <a:ext cx="8229600" cy="42522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43311" y="1873955"/>
            <a:ext cx="1577622" cy="15550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32122" y="2260600"/>
            <a:ext cx="3868703" cy="296333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40210" y="3429000"/>
            <a:ext cx="1270934" cy="682599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Feeling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7391" y="3742267"/>
            <a:ext cx="156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Doing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2" y="5561801"/>
            <a:ext cx="2061841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Emotionally integrated practice</a:t>
            </a:r>
            <a:br>
              <a:rPr lang="en-US" dirty="0" smtClean="0"/>
            </a:br>
            <a:r>
              <a:rPr lang="en-US" sz="2000" b="1" dirty="0" smtClean="0"/>
              <a:t>©Gillian Ruch2014</a:t>
            </a:r>
            <a:br>
              <a:rPr lang="en-US" sz="2000" b="1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64712" y="2362200"/>
            <a:ext cx="4560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Holistic containment </a:t>
            </a:r>
          </a:p>
          <a:p>
            <a:r>
              <a:rPr lang="en-US" sz="2000" dirty="0" smtClean="0"/>
              <a:t>creates emotionally</a:t>
            </a:r>
          </a:p>
          <a:p>
            <a:r>
              <a:rPr lang="en-US" sz="2000" dirty="0" smtClean="0"/>
              <a:t>intelligent and </a:t>
            </a:r>
          </a:p>
          <a:p>
            <a:r>
              <a:rPr lang="en-US" sz="2000" dirty="0" smtClean="0"/>
              <a:t>reflective leaders </a:t>
            </a:r>
          </a:p>
          <a:p>
            <a:r>
              <a:rPr lang="en-US" sz="2000" dirty="0" smtClean="0"/>
              <a:t>and practitioners</a:t>
            </a:r>
          </a:p>
          <a:p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3051666"/>
            <a:ext cx="1840312" cy="986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32" y="5561801"/>
            <a:ext cx="2061841" cy="10801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4144" y="3244334"/>
            <a:ext cx="166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charset="0"/>
                <a:ea typeface="Times New Roman" charset="0"/>
                <a:cs typeface="Times New Roman" charset="0"/>
              </a:rPr>
              <a:t>degree</a:t>
            </a:r>
            <a:r>
              <a:rPr lang="en-US" dirty="0"/>
              <a:t> </a:t>
            </a:r>
            <a:r>
              <a:rPr lang="en-GB" dirty="0"/>
              <a:t>degree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Sustaining emotionally informed practice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17359"/>
            <a:ext cx="3886200" cy="2767869"/>
          </a:xfrm>
        </p:spPr>
      </p:pic>
      <p:pic>
        <p:nvPicPr>
          <p:cNvPr id="10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443" b="6443"/>
          <a:stretch>
            <a:fillRect/>
          </a:stretch>
        </p:blipFill>
        <p:spPr>
          <a:xfrm>
            <a:off x="1365250" y="2535383"/>
            <a:ext cx="2413000" cy="29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Cooper, A. (2010) What future? Organisational Forms, Relationship-based Social Work Practice and the Changing World Order, </a:t>
            </a:r>
            <a:r>
              <a:rPr lang="en-US" sz="2000" dirty="0" smtClean="0">
                <a:solidFill>
                  <a:srgbClr val="000000"/>
                </a:solidFill>
              </a:rPr>
              <a:t>in Ruch, G., </a:t>
            </a:r>
            <a:r>
              <a:rPr lang="en-US" sz="2000" dirty="0" err="1" smtClean="0">
                <a:solidFill>
                  <a:srgbClr val="000000"/>
                </a:solidFill>
              </a:rPr>
              <a:t>Turney</a:t>
            </a:r>
            <a:r>
              <a:rPr lang="en-US" sz="2000" dirty="0" smtClean="0">
                <a:solidFill>
                  <a:srgbClr val="000000"/>
                </a:solidFill>
              </a:rPr>
              <a:t>, D. and Ward, A. (</a:t>
            </a:r>
            <a:r>
              <a:rPr lang="en-US" sz="2000" dirty="0" err="1" smtClean="0">
                <a:solidFill>
                  <a:srgbClr val="000000"/>
                </a:solidFill>
              </a:rPr>
              <a:t>eds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  <a:r>
              <a:rPr lang="en-US" sz="2000" i="1" dirty="0" smtClean="0">
                <a:solidFill>
                  <a:srgbClr val="000000"/>
                </a:solidFill>
              </a:rPr>
              <a:t>Relationship-based social work: getting to the heart of practice</a:t>
            </a:r>
            <a:r>
              <a:rPr lang="en-US" sz="2000" dirty="0" smtClean="0">
                <a:solidFill>
                  <a:srgbClr val="000000"/>
                </a:solidFill>
              </a:rPr>
              <a:t>, London: Jessica Kingsley.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 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0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Foster, A. (2013) </a:t>
            </a:r>
            <a:r>
              <a:rPr lang="en-GB" sz="2000" dirty="0" smtClean="0">
                <a:solidFill>
                  <a:srgbClr val="000000"/>
                </a:solidFill>
              </a:rPr>
              <a:t>The Challenge of Leadership in Front Line Clinical Teams Struggling to Meet Current Policy Demands, </a:t>
            </a:r>
            <a:r>
              <a:rPr lang="en-GB" altLang="zh-CN" sz="2000" i="1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Journal of Social Work Practice, </a:t>
            </a:r>
            <a:r>
              <a:rPr lang="en-US" sz="2000" dirty="0" smtClean="0">
                <a:solidFill>
                  <a:srgbClr val="000000"/>
                </a:solidFill>
              </a:rPr>
              <a:t>7, 2, 119–131,</a:t>
            </a:r>
            <a:endParaRPr lang="en-GB" altLang="zh-CN" sz="2000" i="1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000" i="1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0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Hingley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,-Jones, H. and Ruch, G. (2016) Stumbling through? Relationship-based social work practice in austere times, </a:t>
            </a:r>
            <a:r>
              <a:rPr lang="en-GB" altLang="zh-CN" sz="2000" i="1" dirty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Journal of Social Work </a:t>
            </a:r>
            <a:r>
              <a:rPr lang="en-GB" altLang="zh-CN" sz="2000" i="1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Practice, 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30, </a:t>
            </a:r>
            <a:r>
              <a:rPr lang="en-GB" altLang="zh-CN" sz="200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3, 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235-248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000" dirty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Lees, A. (2013) From </a:t>
            </a:r>
            <a:r>
              <a:rPr lang="en-GB" altLang="zh-CN" sz="20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Menzies</a:t>
            </a:r>
            <a:r>
              <a:rPr lang="en-GB" altLang="zh-CN" sz="2000" dirty="0" err="1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-</a:t>
            </a:r>
            <a:r>
              <a:rPr lang="en-GB" altLang="zh-CN" sz="20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Lyth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 to Munro: the Problem of </a:t>
            </a:r>
            <a:r>
              <a:rPr lang="en-GB" altLang="zh-CN" sz="20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Managerialism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</a:t>
            </a:r>
            <a:r>
              <a:rPr lang="en-GB" sz="2000" i="1" dirty="0" smtClean="0">
                <a:solidFill>
                  <a:srgbClr val="000000"/>
                </a:solidFill>
              </a:rPr>
              <a:t>British Journal of Social Work</a:t>
            </a:r>
            <a:r>
              <a:rPr lang="en-GB" sz="2000" dirty="0" smtClean="0">
                <a:solidFill>
                  <a:srgbClr val="000000"/>
                </a:solidFill>
              </a:rPr>
              <a:t>, 43, 542–558.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GB" altLang="zh-CN" sz="20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Parton</a:t>
            </a:r>
            <a:r>
              <a:rPr lang="en-GB" altLang="zh-CN" sz="2000" dirty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N. (2008) Changes in the Form of Knowledge: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 from </a:t>
            </a:r>
            <a:r>
              <a:rPr lang="en-GB" altLang="zh-CN" sz="2000" dirty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the Social to the Informational, </a:t>
            </a:r>
            <a:r>
              <a:rPr lang="en-GB" altLang="zh-CN" sz="2000" i="1" dirty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British Journal of Social Work</a:t>
            </a:r>
            <a:r>
              <a:rPr lang="en-GB" altLang="zh-CN" sz="2000" dirty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38, pp. 253-269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.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0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0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Pithouse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A., Hall, C., </a:t>
            </a:r>
            <a:r>
              <a:rPr lang="en-GB" altLang="zh-CN" sz="20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Peckover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S. and White, S. (2009) A on Assessment Framework, </a:t>
            </a:r>
            <a:r>
              <a:rPr lang="en-GB" altLang="zh-CN" sz="2000" i="1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British Journal  of Social Work</a:t>
            </a:r>
            <a:r>
              <a:rPr lang="en-GB" altLang="zh-CN" sz="20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39, pp. 599-612.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Sandel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M. (2012) </a:t>
            </a:r>
            <a:r>
              <a:rPr lang="en-US" sz="2857" i="1" dirty="0" smtClean="0">
                <a:solidFill>
                  <a:srgbClr val="000000"/>
                </a:solidFill>
              </a:rPr>
              <a:t>What Money Can’t Buy: The moral limits of markets, </a:t>
            </a:r>
            <a:r>
              <a:rPr lang="en-US" sz="2857" dirty="0" smtClean="0">
                <a:solidFill>
                  <a:srgbClr val="000000"/>
                </a:solidFill>
              </a:rPr>
              <a:t>London, Penguin.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8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Stokes, J. (1994) ‘The Unconscious at Work in Groups and Teams’, in 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Obholzer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A. and 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Zagier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-Roberts, V. (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eds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) The Unconscious at Work,  London, 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Routledge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.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8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Taylor, H., Beckett, C. and </a:t>
            </a:r>
            <a:r>
              <a:rPr lang="en-GB" sz="2800" dirty="0" err="1" smtClean="0">
                <a:solidFill>
                  <a:srgbClr val="000000"/>
                </a:solidFill>
              </a:rPr>
              <a:t>McKeigue</a:t>
            </a:r>
            <a:r>
              <a:rPr lang="en-GB" sz="2800" dirty="0" smtClean="0">
                <a:solidFill>
                  <a:srgbClr val="000000"/>
                </a:solidFill>
              </a:rPr>
              <a:t>, B. (2008) Judgements of Solomon: anxieties and defences of social workers involved in care proceedings, in </a:t>
            </a:r>
            <a:r>
              <a:rPr lang="en-GB" sz="2800" i="1" dirty="0" smtClean="0">
                <a:solidFill>
                  <a:srgbClr val="000000"/>
                </a:solidFill>
              </a:rPr>
              <a:t>Child and Family Social Work,</a:t>
            </a:r>
            <a:r>
              <a:rPr lang="en-GB" sz="2800" dirty="0" smtClean="0">
                <a:solidFill>
                  <a:srgbClr val="000000"/>
                </a:solidFill>
              </a:rPr>
              <a:t> 13, 1 pp.23-31. </a:t>
            </a: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800" dirty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857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Whittaker, A. </a:t>
            </a:r>
            <a:r>
              <a:rPr lang="en-US" sz="2857" dirty="0" smtClean="0">
                <a:solidFill>
                  <a:srgbClr val="000000"/>
                </a:solidFill>
              </a:rPr>
              <a:t>(2011): Social defences and </a:t>
            </a:r>
            <a:r>
              <a:rPr lang="en-US" sz="2857" dirty="0" err="1" smtClean="0">
                <a:solidFill>
                  <a:srgbClr val="000000"/>
                </a:solidFill>
              </a:rPr>
              <a:t>organisational</a:t>
            </a:r>
            <a:r>
              <a:rPr lang="en-US" sz="2857" dirty="0" smtClean="0">
                <a:solidFill>
                  <a:srgbClr val="000000"/>
                </a:solidFill>
              </a:rPr>
              <a:t> culture in a local authority child protection setting: challenges for the   Munro Review?, </a:t>
            </a:r>
            <a:r>
              <a:rPr lang="en-US" sz="2857" i="1" dirty="0" smtClean="0">
                <a:solidFill>
                  <a:srgbClr val="000000"/>
                </a:solidFill>
              </a:rPr>
              <a:t>Journal of Social Work Practice</a:t>
            </a:r>
            <a:r>
              <a:rPr lang="en-US" sz="2857" dirty="0" smtClean="0">
                <a:solidFill>
                  <a:srgbClr val="000000"/>
                </a:solidFill>
              </a:rPr>
              <a:t>, 25:4, 481-495.</a:t>
            </a:r>
            <a:endParaRPr lang="en-GB" altLang="zh-CN" sz="2857" i="1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endParaRPr lang="en-GB" altLang="zh-CN" sz="28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pPr marL="274320" indent="-274320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/>
              <a:buChar char=""/>
              <a:defRPr/>
            </a:pP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Zagier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-Roberts, V. (1994) ‘The Organisation of Work: Contributions from Open Systems Theory’, in 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Obholzer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, A. and 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Zagier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-Roberts, V. (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eds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) The Unconscious at Work,  London, </a:t>
            </a:r>
            <a:r>
              <a:rPr lang="en-GB" altLang="zh-CN" sz="2800" dirty="0" err="1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Routledge</a:t>
            </a:r>
            <a:r>
              <a:rPr lang="en-GB" altLang="zh-CN" sz="2800" dirty="0" smtClean="0">
                <a:solidFill>
                  <a:srgbClr val="000000"/>
                </a:solidFill>
                <a:ea typeface="宋体" pitchFamily="-108" charset="-122"/>
                <a:cs typeface="宋体" pitchFamily="-108" charset="-122"/>
              </a:rPr>
              <a:t>. </a:t>
            </a:r>
            <a:endParaRPr lang="en-GB" sz="2800" dirty="0" smtClean="0">
              <a:solidFill>
                <a:srgbClr val="000000"/>
              </a:solidFill>
              <a:ea typeface="宋体" pitchFamily="-108" charset="-122"/>
              <a:cs typeface="宋体" pitchFamily="-108" charset="-12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b="1" dirty="0" smtClean="0"/>
              <a:t>JOURNAL ARTICLES</a:t>
            </a:r>
          </a:p>
          <a:p>
            <a:r>
              <a:rPr lang="en-US" sz="2000" dirty="0" smtClean="0"/>
              <a:t>Ruch. G. (2007) 'Thoughtful' Practice: Child Care Social Work  and the Role of Case Discussion,  </a:t>
            </a:r>
            <a:r>
              <a:rPr lang="en-US" sz="2000" i="1" dirty="0" smtClean="0"/>
              <a:t>Child and Family Social Work,  12, </a:t>
            </a:r>
            <a:r>
              <a:rPr lang="en-US" sz="2000" dirty="0" smtClean="0"/>
              <a:t>370-379.</a:t>
            </a:r>
          </a:p>
          <a:p>
            <a:r>
              <a:rPr lang="en-US" sz="2000" dirty="0" smtClean="0"/>
              <a:t>Ruch, G. (2005) Relationship-based and Reflective Practice in Contemporary Child Care Social Work, </a:t>
            </a:r>
            <a:r>
              <a:rPr lang="en-US" sz="2000" i="1" dirty="0" smtClean="0"/>
              <a:t>Child and Family Social Work</a:t>
            </a:r>
            <a:r>
              <a:rPr lang="en-US" sz="2000" dirty="0" smtClean="0"/>
              <a:t>, 10. 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RELEVANT CHAPTERS IN EDITED BOOKS</a:t>
            </a:r>
          </a:p>
          <a:p>
            <a:r>
              <a:rPr lang="en-US" sz="2000" dirty="0" smtClean="0"/>
              <a:t>Ruch, G. (2018) ‘The contemporary context of relationship-based practice’, in Ruch, G., </a:t>
            </a:r>
            <a:r>
              <a:rPr lang="en-US" sz="2000" dirty="0" err="1" smtClean="0"/>
              <a:t>Turney</a:t>
            </a:r>
            <a:r>
              <a:rPr lang="en-US" sz="2000" dirty="0" smtClean="0"/>
              <a:t>, D. and Ward, A. (</a:t>
            </a:r>
            <a:r>
              <a:rPr lang="en-US" sz="2000" dirty="0" err="1" smtClean="0"/>
              <a:t>eds</a:t>
            </a:r>
            <a:r>
              <a:rPr lang="en-US" sz="2000" dirty="0" smtClean="0"/>
              <a:t>) </a:t>
            </a:r>
            <a:r>
              <a:rPr lang="en-US" sz="2000" i="1" dirty="0" smtClean="0"/>
              <a:t>Relationship-based social work: getting to the heart of practice</a:t>
            </a:r>
            <a:r>
              <a:rPr lang="en-US" sz="2000" dirty="0" smtClean="0"/>
              <a:t>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</a:t>
            </a:r>
            <a:r>
              <a:rPr lang="en-US" sz="2000" dirty="0"/>
              <a:t>, London</a:t>
            </a:r>
            <a:r>
              <a:rPr lang="en-US" sz="2000" dirty="0" smtClean="0"/>
              <a:t>: Jessica Kingsley.</a:t>
            </a:r>
            <a:endParaRPr lang="en-GB" sz="2000" dirty="0" smtClean="0"/>
          </a:p>
          <a:p>
            <a:r>
              <a:rPr lang="en-US" sz="2000" dirty="0" smtClean="0"/>
              <a:t>Ruch, G. (2018) ‘Theoretical Frameworks Informing Relationship-Based Practice’ in Ruch, G., </a:t>
            </a:r>
            <a:r>
              <a:rPr lang="en-US" sz="2000" dirty="0" err="1" smtClean="0"/>
              <a:t>Turney</a:t>
            </a:r>
            <a:r>
              <a:rPr lang="en-US" sz="2000" dirty="0" smtClean="0"/>
              <a:t>, D. and Ward, A. (</a:t>
            </a:r>
            <a:r>
              <a:rPr lang="en-US" sz="2000" dirty="0" err="1" smtClean="0"/>
              <a:t>eds</a:t>
            </a:r>
            <a:r>
              <a:rPr lang="en-US" sz="2000" dirty="0" smtClean="0"/>
              <a:t>) </a:t>
            </a:r>
            <a:r>
              <a:rPr lang="en-US" sz="2000" i="1" dirty="0" smtClean="0"/>
              <a:t>Relationship-based social work: getting to the heart of practice</a:t>
            </a:r>
            <a:r>
              <a:rPr lang="en-US" sz="2000" dirty="0" smtClean="0"/>
              <a:t>, </a:t>
            </a: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 dirty="0" smtClean="0"/>
              <a:t>edition, London: Jessica Kingsley.</a:t>
            </a:r>
            <a:endParaRPr lang="en-GB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Why emotions </a:t>
            </a:r>
            <a:r>
              <a:rPr lang="en-US" sz="4000" b="1" dirty="0"/>
              <a:t>matter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Arial" pitchFamily="-10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 smtClean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Arial" pitchFamily="-10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Social work involves responding to distress, damage and trauma - difficult feelings and emotional pain</a:t>
            </a:r>
          </a:p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Arial" pitchFamily="-10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 smtClean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Arial" pitchFamily="-10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latin typeface="+mj-lt"/>
                <a:ea typeface="Abadi MT Condensed Light" charset="0"/>
                <a:cs typeface="Abadi MT Condensed Light" charset="0"/>
              </a:rPr>
              <a:t>All </a:t>
            </a:r>
            <a:r>
              <a:rPr lang="en-US" sz="3200" dirty="0">
                <a:latin typeface="+mj-lt"/>
                <a:ea typeface="Abadi MT Condensed Light" charset="0"/>
                <a:cs typeface="Abadi MT Condensed Light" charset="0"/>
              </a:rPr>
              <a:t>relationships involve emotions - a coming together, a being together and a separation </a:t>
            </a:r>
            <a:endParaRPr lang="en-US" sz="3200" dirty="0" smtClean="0">
              <a:latin typeface="+mj-lt"/>
              <a:ea typeface="Abadi MT Condensed Light" charset="0"/>
              <a:cs typeface="Abadi MT Condensed Light" charset="0"/>
            </a:endParaRPr>
          </a:p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Arial" pitchFamily="-10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 smtClean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Arial" pitchFamily="-10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Always two sides – ‘both and’- strengths perspective</a:t>
            </a:r>
          </a:p>
          <a:p>
            <a:pPr marL="273050" indent="-273050"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Wingdings 2" pitchFamily="-107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 smtClean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1298575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600" b="1" dirty="0" smtClean="0"/>
              <a:t>Core principles of</a:t>
            </a:r>
            <a:r>
              <a:rPr lang="en-US" sz="3600" b="1" dirty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an emotionally informed approach </a:t>
            </a:r>
            <a:r>
              <a:rPr lang="en-US" sz="3300" b="1" dirty="0" smtClean="0"/>
              <a:t> </a:t>
            </a:r>
            <a:endParaRPr lang="en-US" sz="3300" b="1" dirty="0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301625" y="1830999"/>
            <a:ext cx="8504238" cy="4268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273050" indent="-27305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Wingdings 2" pitchFamily="-107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It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recognises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 that each social work encounter is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unique</a:t>
            </a:r>
          </a:p>
          <a:p>
            <a:pPr marL="273050" indent="-27305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Wingdings 2" pitchFamily="-107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It understands that human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behaviour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 is complex and multifaceted, i.e. people are not simply rational beings but have affective – conscious and unconscious – dimensions that enrich but simultaneously complicate human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relationships</a:t>
            </a:r>
          </a:p>
          <a:p>
            <a:pPr marL="273050" indent="-27305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buFont typeface="Wingdings 2" pitchFamily="-107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It focuses on the inseparable nature of the internal and external worlds of individuals and the importance of integrated – psycho-social – as opposed to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polarised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 responses to social problems</a:t>
            </a:r>
            <a:endParaRPr lang="en-US" sz="2400" dirty="0" smtClean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.</a:t>
            </a:r>
            <a:endParaRPr lang="en-US" sz="2000" dirty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Core principles of </a:t>
            </a:r>
            <a:br>
              <a:rPr lang="en-US" b="1" dirty="0"/>
            </a:br>
            <a:r>
              <a:rPr lang="en-US" b="1" dirty="0"/>
              <a:t>an emotionally informed approach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It accepts that human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behaviours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 and the professional relationship are an integral component of any professional intervention</a:t>
            </a:r>
          </a:p>
          <a:p>
            <a:pPr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 smtClean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  <a:p>
            <a:pPr>
              <a:spcBef>
                <a:spcPts val="538"/>
              </a:spcBef>
              <a:spcAft>
                <a:spcPts val="1425"/>
              </a:spcAft>
              <a:buClr>
                <a:srgbClr val="D16349"/>
              </a:buClr>
              <a:buSzPct val="8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It places particular emphasis on ‘the use of self’ and the relationship as the means through which interventions are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channelled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 (Ruch, 2018)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04238" cy="1092651"/>
          </a:xfrm>
        </p:spPr>
        <p:txBody>
          <a:bodyPr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3200" b="1" dirty="0"/>
              <a:t>Core principles of </a:t>
            </a:r>
            <a:br>
              <a:rPr lang="en-US" sz="3200" b="1" dirty="0"/>
            </a:br>
            <a:r>
              <a:rPr lang="en-US" sz="3200" b="1" dirty="0"/>
              <a:t>an emotionally informed approach </a:t>
            </a:r>
            <a:endParaRPr lang="en-US" sz="3300" b="1" dirty="0">
              <a:solidFill>
                <a:srgbClr val="7B9899"/>
              </a:solidFill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273050" indent="-27305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  ‘As a social worker you have to be capable of thinking simultaneously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about:</a:t>
            </a:r>
          </a:p>
          <a:p>
            <a:pPr marL="457200" indent="-45720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the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uniqueness of each individual service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user</a:t>
            </a:r>
          </a:p>
          <a:p>
            <a:pPr marL="457200" indent="-45720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the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relationship of service users to their social 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circumstances</a:t>
            </a:r>
          </a:p>
          <a:p>
            <a:pPr marL="457200" indent="-45720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your relationship with individual service users</a:t>
            </a:r>
          </a:p>
          <a:p>
            <a:pPr marL="457200" indent="-457200"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your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relationship with the socio-political context in which you </a:t>
            </a:r>
            <a:r>
              <a:rPr lang="en-US" sz="2700" dirty="0" err="1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practise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’ </a:t>
            </a:r>
            <a:r>
              <a:rPr lang="en-US" sz="2700" dirty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(Wilson et al, 2009:3</a:t>
            </a:r>
            <a:r>
              <a:rPr lang="en-US" sz="2700" dirty="0" smtClean="0">
                <a:solidFill>
                  <a:srgbClr val="000000"/>
                </a:solidFill>
                <a:latin typeface="+mj-lt"/>
                <a:ea typeface="Arial Unicode MS" pitchFamily="-107" charset="0"/>
                <a:cs typeface="Arial Unicode MS" pitchFamily="-107" charset="0"/>
              </a:rPr>
              <a:t>). </a:t>
            </a:r>
            <a:endParaRPr lang="en-US" sz="2700" dirty="0">
              <a:solidFill>
                <a:srgbClr val="000000"/>
              </a:solidFill>
              <a:latin typeface="+mj-lt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elationship-based practice</a:t>
            </a:r>
            <a:r>
              <a:rPr lang="en-US" sz="3200" b="1" dirty="0"/>
              <a:t> </a:t>
            </a:r>
            <a:r>
              <a:rPr lang="en-US" sz="3200" b="1" dirty="0" smtClean="0"/>
              <a:t>and emotions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220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1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917950" y="2830513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Anxiety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40517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871209" y="5013325"/>
            <a:ext cx="72797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/>
              <a:t>What makes it difficult to</a:t>
            </a:r>
          </a:p>
          <a:p>
            <a:pPr algn="ctr"/>
            <a:r>
              <a:rPr lang="en-US" sz="3200" b="1" dirty="0" smtClean="0"/>
              <a:t> hold emotions in mind?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Obstacles to </a:t>
            </a:r>
            <a:r>
              <a:rPr lang="en-US" sz="3200" b="1" dirty="0"/>
              <a:t>emotionally informed </a:t>
            </a:r>
            <a:r>
              <a:rPr lang="en-US" sz="3200" b="1" dirty="0" smtClean="0"/>
              <a:t>and relationship-</a:t>
            </a:r>
            <a:r>
              <a:rPr lang="en-US" sz="3200" b="1" dirty="0"/>
              <a:t>based practice: </a:t>
            </a:r>
            <a:r>
              <a:rPr lang="en-US" sz="3200" b="1" dirty="0" smtClean="0"/>
              <a:t>Anxiety and risk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592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ft Arrow 2"/>
          <p:cNvSpPr/>
          <p:nvPr/>
        </p:nvSpPr>
        <p:spPr>
          <a:xfrm>
            <a:off x="3467100" y="5062031"/>
            <a:ext cx="2209800" cy="111493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1332</Words>
  <Application>Microsoft Macintosh PowerPoint</Application>
  <PresentationFormat>On-screen Show (4:3)</PresentationFormat>
  <Paragraphs>201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Abadi MT Condensed Light</vt:lpstr>
      <vt:lpstr>Arial Unicode MS</vt:lpstr>
      <vt:lpstr>Calibri</vt:lpstr>
      <vt:lpstr>Calibri Light</vt:lpstr>
      <vt:lpstr>Lucida Sans</vt:lpstr>
      <vt:lpstr>ＭＳ Ｐゴシック</vt:lpstr>
      <vt:lpstr>Times</vt:lpstr>
      <vt:lpstr>Times New Roman</vt:lpstr>
      <vt:lpstr>Wingdings</vt:lpstr>
      <vt:lpstr>Wingdings 2</vt:lpstr>
      <vt:lpstr>ヒラギノ角ゴ Pro W3</vt:lpstr>
      <vt:lpstr>宋体</vt:lpstr>
      <vt:lpstr>Arial</vt:lpstr>
      <vt:lpstr>Office Theme</vt:lpstr>
      <vt:lpstr>Who do you think you are?  Discovering and developing reflective and relationship-based practice </vt:lpstr>
      <vt:lpstr>Where are we heading?</vt:lpstr>
      <vt:lpstr>Why emotions matter in practice</vt:lpstr>
      <vt:lpstr>Core principles of  an emotionally informed approach  </vt:lpstr>
      <vt:lpstr>Core principles of  an emotionally informed approach </vt:lpstr>
      <vt:lpstr>Core principles of  an emotionally informed approach </vt:lpstr>
      <vt:lpstr>Relationship-based practice and emotions</vt:lpstr>
      <vt:lpstr>PowerPoint Presentation</vt:lpstr>
      <vt:lpstr>Obstacles to emotionally informed and relationship-based practice: Anxiety and risk</vt:lpstr>
      <vt:lpstr>PowerPoint Presentation</vt:lpstr>
      <vt:lpstr>Obstacles to emotionally informed practice: Anxiety, risk and austerity  </vt:lpstr>
      <vt:lpstr>Austerity, Anxiety and Emotion </vt:lpstr>
      <vt:lpstr>PowerPoint Presentation</vt:lpstr>
      <vt:lpstr>Front door and wellbeing</vt:lpstr>
      <vt:lpstr>Characteristics of  Emotionally Austere Practice</vt:lpstr>
      <vt:lpstr>Sustaining emotionally informed practice</vt:lpstr>
      <vt:lpstr>Austere Anxious Avoidance</vt:lpstr>
      <vt:lpstr>Social systems as defences against anxiety</vt:lpstr>
      <vt:lpstr> Contemporary examples of social systems  as defences against anxiety </vt:lpstr>
      <vt:lpstr>Anxiety and containment: Sustaining emotionally-  informed, reflective and relational practice  </vt:lpstr>
      <vt:lpstr>   The inter-dependent characteristics of integrated contemporary practice ©Gillian Ruch2014   </vt:lpstr>
      <vt:lpstr> The inter-dependent characteristics of integrated contemporary practice  ©Gillian Ruch2014 </vt:lpstr>
      <vt:lpstr> Emotionally integrated practice ©Gillian Ruch2014  </vt:lpstr>
      <vt:lpstr>Sustaining emotionally informed practice</vt:lpstr>
      <vt:lpstr>References</vt:lpstr>
      <vt:lpstr>References</vt:lpstr>
      <vt:lpstr>Resources</vt:lpstr>
    </vt:vector>
  </TitlesOfParts>
  <Company>HM4TD-H7MJ3-B944D-8BPCK-TFV78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Thinking and talking about relationships: What happens when austerity and anxiety get in the way? </dc:title>
  <dc:creator>HM4TD-H7MJ3-B944D-8BPCK-TFV78</dc:creator>
  <cp:lastModifiedBy>Microsoft Office User</cp:lastModifiedBy>
  <cp:revision>84</cp:revision>
  <dcterms:created xsi:type="dcterms:W3CDTF">2014-05-27T11:42:00Z</dcterms:created>
  <dcterms:modified xsi:type="dcterms:W3CDTF">2018-12-03T20:16:34Z</dcterms:modified>
</cp:coreProperties>
</file>